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1"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Gelasio" panose="020B0604020202020204" charset="0"/>
      <p:regular r:id="rId14"/>
    </p:embeddedFont>
    <p:embeddedFont>
      <p:font typeface="Gill Sans MT" panose="020B0502020104020203" pitchFamily="34" charset="0"/>
      <p:regular r:id="rId15"/>
      <p:bold r:id="rId16"/>
      <p:italic r:id="rId17"/>
      <p:boldItalic r:id="rId18"/>
    </p:embeddedFont>
    <p:embeddedFont>
      <p:font typeface="Lato" panose="020F0502020204030203" pitchFamily="34" charset="0"/>
      <p:regular r:id="rId19"/>
      <p:bold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0910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01335" y="962758"/>
            <a:ext cx="10364488" cy="3049717"/>
          </a:xfrm>
        </p:spPr>
        <p:txBody>
          <a:bodyPr bIns="0" anchor="b">
            <a:normAutofit/>
          </a:bodyPr>
          <a:lstStyle>
            <a:lvl1pPr algn="l">
              <a:defRPr sz="7920"/>
            </a:lvl1pPr>
          </a:lstStyle>
          <a:p>
            <a:r>
              <a:rPr lang="en-US"/>
              <a:t>Click to edit Master title style</a:t>
            </a:r>
            <a:endParaRPr lang="en-US" dirty="0"/>
          </a:p>
        </p:txBody>
      </p:sp>
      <p:sp>
        <p:nvSpPr>
          <p:cNvPr id="3" name="Subtitle 2"/>
          <p:cNvSpPr>
            <a:spLocks noGrp="1"/>
          </p:cNvSpPr>
          <p:nvPr>
            <p:ph type="subTitle" idx="1"/>
          </p:nvPr>
        </p:nvSpPr>
        <p:spPr>
          <a:xfrm>
            <a:off x="2901336" y="4237446"/>
            <a:ext cx="10364486" cy="1173145"/>
          </a:xfrm>
        </p:spPr>
        <p:txBody>
          <a:bodyPr tIns="91440" bIns="91440">
            <a:normAutofit/>
          </a:bodyPr>
          <a:lstStyle>
            <a:lvl1pPr marL="0" indent="0" algn="l">
              <a:buNone/>
              <a:defRPr sz="2160" b="0" cap="all" baseline="0">
                <a:solidFill>
                  <a:schemeClr val="tx1"/>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20-Nov-25</a:t>
            </a:fld>
            <a:endParaRPr lang="en-US" dirty="0"/>
          </a:p>
        </p:txBody>
      </p:sp>
      <p:sp>
        <p:nvSpPr>
          <p:cNvPr id="5" name="Footer Placeholder 4"/>
          <p:cNvSpPr>
            <a:spLocks noGrp="1"/>
          </p:cNvSpPr>
          <p:nvPr>
            <p:ph type="ftr" sz="quarter" idx="11"/>
          </p:nvPr>
        </p:nvSpPr>
        <p:spPr>
          <a:xfrm>
            <a:off x="2899801" y="395169"/>
            <a:ext cx="5968698" cy="371041"/>
          </a:xfrm>
        </p:spPr>
        <p:txBody>
          <a:bodyPr/>
          <a:lstStyle/>
          <a:p>
            <a:endParaRPr lang="en-US" dirty="0"/>
          </a:p>
        </p:txBody>
      </p:sp>
      <p:sp>
        <p:nvSpPr>
          <p:cNvPr id="6" name="Slide Number Placeholder 5"/>
          <p:cNvSpPr>
            <a:spLocks noGrp="1"/>
          </p:cNvSpPr>
          <p:nvPr>
            <p:ph type="sldNum" sz="quarter" idx="12"/>
          </p:nvPr>
        </p:nvSpPr>
        <p:spPr>
          <a:xfrm>
            <a:off x="1725197" y="958767"/>
            <a:ext cx="973223" cy="604294"/>
          </a:xfrm>
        </p:spPr>
        <p:txBody>
          <a:bodyPr/>
          <a:lstStyle/>
          <a:p>
            <a:fld id="{6D22F896-40B5-4ADD-8801-0D06FADFA095}" type="slidenum">
              <a:rPr lang="en-US" dirty="0"/>
              <a:t>‹#›</a:t>
            </a:fld>
            <a:endParaRPr lang="en-US" dirty="0"/>
          </a:p>
        </p:txBody>
      </p:sp>
      <p:cxnSp>
        <p:nvCxnSpPr>
          <p:cNvPr id="15" name="Straight Connector 14"/>
          <p:cNvCxnSpPr/>
          <p:nvPr/>
        </p:nvCxnSpPr>
        <p:spPr>
          <a:xfrm>
            <a:off x="2901336" y="4234250"/>
            <a:ext cx="1036448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8586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20-Nov-25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8381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326933" y="958768"/>
            <a:ext cx="1938890" cy="559186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733606" y="958768"/>
            <a:ext cx="9394596" cy="55918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20-Nov-25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1326933" y="958768"/>
            <a:ext cx="0" cy="559186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25232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019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5722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806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969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0879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5150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082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864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20-Nov-25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7279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9202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4312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08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45087" y="2107356"/>
            <a:ext cx="10371785" cy="2265540"/>
          </a:xfrm>
        </p:spPr>
        <p:txBody>
          <a:bodyPr anchor="b">
            <a:normAutofit/>
          </a:bodyPr>
          <a:lstStyle>
            <a:lvl1pPr algn="l">
              <a:defRPr sz="4320"/>
            </a:lvl1pPr>
          </a:lstStyle>
          <a:p>
            <a:r>
              <a:rPr lang="en-US"/>
              <a:t>Click to edit Master title style</a:t>
            </a:r>
            <a:endParaRPr lang="en-US" dirty="0"/>
          </a:p>
        </p:txBody>
      </p:sp>
      <p:sp>
        <p:nvSpPr>
          <p:cNvPr id="3" name="Text Placeholder 2"/>
          <p:cNvSpPr>
            <a:spLocks noGrp="1"/>
          </p:cNvSpPr>
          <p:nvPr>
            <p:ph type="body" idx="1"/>
          </p:nvPr>
        </p:nvSpPr>
        <p:spPr>
          <a:xfrm>
            <a:off x="1745087" y="4567435"/>
            <a:ext cx="10356535" cy="1215515"/>
          </a:xfrm>
        </p:spPr>
        <p:txBody>
          <a:bodyPr tIns="91440">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20-Nov-25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745087" y="4565982"/>
            <a:ext cx="103565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209749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39061" y="965867"/>
            <a:ext cx="11526762" cy="127116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36797" y="2413054"/>
            <a:ext cx="5574182" cy="4138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96525" y="2420812"/>
            <a:ext cx="5574182" cy="4129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20-Nov-25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654201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36630" y="964996"/>
            <a:ext cx="11529193" cy="126758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36629" y="2423459"/>
            <a:ext cx="5574182" cy="962332"/>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36629" y="3389124"/>
            <a:ext cx="5574182" cy="31733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94835" y="2427604"/>
            <a:ext cx="5574182" cy="962684"/>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94835" y="3385790"/>
            <a:ext cx="5574182" cy="3164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20-Nov-25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23006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20-Nov-25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72559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20-Nov-25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72161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3606" y="958768"/>
            <a:ext cx="3927719" cy="2696540"/>
          </a:xfrm>
        </p:spPr>
        <p:txBody>
          <a:bodyPr anchor="b">
            <a:normAutofit/>
          </a:bodyPr>
          <a:lstStyle>
            <a:lvl1pPr algn="l">
              <a:defRPr sz="2880"/>
            </a:lvl1pPr>
          </a:lstStyle>
          <a:p>
            <a:r>
              <a:rPr lang="en-US"/>
              <a:t>Click to edit Master title style</a:t>
            </a:r>
            <a:endParaRPr lang="en-US" dirty="0"/>
          </a:p>
        </p:txBody>
      </p:sp>
      <p:sp>
        <p:nvSpPr>
          <p:cNvPr id="3" name="Content Placeholder 2"/>
          <p:cNvSpPr>
            <a:spLocks noGrp="1"/>
          </p:cNvSpPr>
          <p:nvPr>
            <p:ph idx="1"/>
          </p:nvPr>
        </p:nvSpPr>
        <p:spPr>
          <a:xfrm>
            <a:off x="6052457" y="958769"/>
            <a:ext cx="7214964" cy="559059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3606" y="3846590"/>
            <a:ext cx="3930016" cy="2697817"/>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20-Nov-25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737936" y="3846589"/>
            <a:ext cx="392338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20572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8972865" y="578605"/>
            <a:ext cx="4889440" cy="617892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741447" y="1355416"/>
            <a:ext cx="6638794" cy="2196701"/>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49268" y="1347051"/>
            <a:ext cx="3349405" cy="4639592"/>
          </a:xfrm>
          <a:solidFill>
            <a:schemeClr val="bg1">
              <a:lumMod val="85000"/>
            </a:schemeClr>
          </a:solidFill>
          <a:ln w="9525" cap="sq">
            <a:noFill/>
            <a:miter lim="800000"/>
          </a:ln>
          <a:effectLst/>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40395" y="3775191"/>
            <a:ext cx="6629285" cy="2404490"/>
          </a:xfrm>
        </p:spPr>
        <p:txBody>
          <a:bodyPr>
            <a:normAutofit/>
          </a:bodyPr>
          <a:lstStyle>
            <a:lvl1pPr marL="0" indent="0" algn="l">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1736859" y="6563828"/>
            <a:ext cx="6632821" cy="384148"/>
          </a:xfrm>
        </p:spPr>
        <p:txBody>
          <a:bodyPr/>
          <a:lstStyle>
            <a:lvl1pPr algn="l">
              <a:defRPr/>
            </a:lvl1pPr>
          </a:lstStyle>
          <a:p>
            <a:fld id="{48A87A34-81AB-432B-8DAE-1953F412C126}" type="datetimeFigureOut">
              <a:rPr lang="en-US" dirty="0"/>
              <a:pPr/>
              <a:t>20-Nov-25</a:t>
            </a:fld>
            <a:endParaRPr lang="en-US" dirty="0"/>
          </a:p>
        </p:txBody>
      </p:sp>
      <p:sp>
        <p:nvSpPr>
          <p:cNvPr id="6" name="Footer Placeholder 5"/>
          <p:cNvSpPr>
            <a:spLocks noGrp="1"/>
          </p:cNvSpPr>
          <p:nvPr>
            <p:ph type="ftr" sz="quarter" idx="11"/>
          </p:nvPr>
        </p:nvSpPr>
        <p:spPr>
          <a:xfrm>
            <a:off x="1736858" y="382369"/>
            <a:ext cx="6649205" cy="385117"/>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736859" y="3772326"/>
            <a:ext cx="663282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26275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423372"/>
            <a:ext cx="14630400" cy="49271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t="1538" b="-1538"/>
          <a:stretch/>
        </p:blipFill>
        <p:spPr bwMode="black">
          <a:xfrm>
            <a:off x="0" y="7351776"/>
            <a:ext cx="14630400" cy="891540"/>
          </a:xfrm>
          <a:prstGeom prst="rect">
            <a:avLst/>
          </a:prstGeom>
        </p:spPr>
      </p:pic>
      <p:sp>
        <p:nvSpPr>
          <p:cNvPr id="2" name="Title Placeholder 1"/>
          <p:cNvSpPr>
            <a:spLocks noGrp="1"/>
          </p:cNvSpPr>
          <p:nvPr>
            <p:ph type="title"/>
          </p:nvPr>
        </p:nvSpPr>
        <p:spPr>
          <a:xfrm>
            <a:off x="1741895" y="965423"/>
            <a:ext cx="11523930" cy="125908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741895" y="2418879"/>
            <a:ext cx="11523930" cy="41407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64966" y="396445"/>
            <a:ext cx="4200858" cy="371041"/>
          </a:xfrm>
          <a:prstGeom prst="rect">
            <a:avLst/>
          </a:prstGeom>
        </p:spPr>
        <p:txBody>
          <a:bodyPr vert="horz" lIns="91440" tIns="45720" rIns="91440" bIns="45720" rtlCol="0" anchor="ctr"/>
          <a:lstStyle>
            <a:lvl1pPr algn="r">
              <a:defRPr sz="1200">
                <a:solidFill>
                  <a:schemeClr val="tx1">
                    <a:tint val="75000"/>
                  </a:schemeClr>
                </a:solidFill>
              </a:defRPr>
            </a:lvl1pPr>
          </a:lstStyle>
          <a:p>
            <a:fld id="{48A87A34-81AB-432B-8DAE-1953F412C126}" type="datetimeFigureOut">
              <a:rPr lang="en-US" dirty="0"/>
              <a:pPr/>
              <a:t>20-Nov-25</a:t>
            </a:fld>
            <a:endParaRPr lang="en-US" dirty="0"/>
          </a:p>
        </p:txBody>
      </p:sp>
      <p:sp>
        <p:nvSpPr>
          <p:cNvPr id="5" name="Footer Placeholder 4"/>
          <p:cNvSpPr>
            <a:spLocks noGrp="1"/>
          </p:cNvSpPr>
          <p:nvPr>
            <p:ph type="ftr" sz="quarter" idx="3"/>
          </p:nvPr>
        </p:nvSpPr>
        <p:spPr>
          <a:xfrm>
            <a:off x="1741895" y="395169"/>
            <a:ext cx="7126603" cy="37104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76073" y="958767"/>
            <a:ext cx="973223" cy="604294"/>
          </a:xfrm>
          <a:prstGeom prst="rect">
            <a:avLst/>
          </a:prstGeom>
        </p:spPr>
        <p:txBody>
          <a:bodyPr vert="horz" lIns="91440" tIns="45720" rIns="91440" bIns="45720" rtlCol="0" anchor="t"/>
          <a:lstStyle>
            <a:lvl1pPr algn="r">
              <a:defRPr sz="336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7354096"/>
            <a:ext cx="146304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60633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hf sldNum="0" hdr="0" ftr="0" dt="0"/>
  <p:txStyles>
    <p:titleStyle>
      <a:lvl1pPr algn="l" defTabSz="1097280" rtl="0" eaLnBrk="1" latinLnBrk="0" hangingPunct="1">
        <a:lnSpc>
          <a:spcPct val="90000"/>
        </a:lnSpc>
        <a:spcBef>
          <a:spcPct val="0"/>
        </a:spcBef>
        <a:buNone/>
        <a:defRPr sz="3840" b="0" i="0" kern="1200" cap="all">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2160" kern="1200" cap="none"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920" kern="120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680" kern="1200" cap="none"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3.jp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svg"/><Relationship Id="rId12"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3282" y="509155"/>
            <a:ext cx="5486400" cy="6244936"/>
          </a:xfrm>
          <a:prstGeom prst="rect">
            <a:avLst/>
          </a:prstGeom>
          <a:ln>
            <a:noFill/>
          </a:ln>
          <a:effectLst>
            <a:outerShdw blurRad="292100" dist="139700" dir="2700000" algn="tl" rotWithShape="0">
              <a:srgbClr val="333333">
                <a:alpha val="65000"/>
              </a:srgbClr>
            </a:outerShdw>
          </a:effectLst>
        </p:spPr>
      </p:pic>
      <p:sp>
        <p:nvSpPr>
          <p:cNvPr id="3" name="Text 0"/>
          <p:cNvSpPr/>
          <p:nvPr/>
        </p:nvSpPr>
        <p:spPr>
          <a:xfrm>
            <a:off x="793790" y="3051572"/>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IoT Based Smart Irrigation and Rainwater Harvesting System</a:t>
            </a:r>
            <a:endParaRPr lang="en-US" sz="4450" dirty="0"/>
          </a:p>
        </p:txBody>
      </p:sp>
      <p:pic>
        <p:nvPicPr>
          <p:cNvPr id="4" name="Picture 3" descr="A close-up of a logo&#10;&#10;AI-generated content may be incorrect.">
            <a:extLst>
              <a:ext uri="{FF2B5EF4-FFF2-40B4-BE49-F238E27FC236}">
                <a16:creationId xmlns:a16="http://schemas.microsoft.com/office/drawing/2014/main" id="{F9534BFD-D15D-B5BE-3ECC-7CF3E7E2F986}"/>
              </a:ext>
            </a:extLst>
          </p:cNvPr>
          <p:cNvPicPr>
            <a:picLocks noChangeAspect="1"/>
          </p:cNvPicPr>
          <p:nvPr/>
        </p:nvPicPr>
        <p:blipFill>
          <a:blip r:embed="rId4"/>
          <a:stretch>
            <a:fillRect/>
          </a:stretch>
        </p:blipFill>
        <p:spPr>
          <a:xfrm>
            <a:off x="12822382" y="7595736"/>
            <a:ext cx="1808018" cy="6338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19852" y="566857"/>
            <a:ext cx="4113728" cy="514112"/>
          </a:xfrm>
          <a:prstGeom prst="rect">
            <a:avLst/>
          </a:prstGeom>
          <a:noFill/>
          <a:ln/>
        </p:spPr>
        <p:txBody>
          <a:bodyPr wrap="none" lIns="0" tIns="0" rIns="0" bIns="0" rtlCol="0" anchor="t"/>
          <a:lstStyle/>
          <a:p>
            <a:pPr marL="0" indent="0" algn="l">
              <a:lnSpc>
                <a:spcPts val="4000"/>
              </a:lnSpc>
              <a:buNone/>
            </a:pPr>
            <a:r>
              <a:rPr lang="en-US" sz="3200" b="1" dirty="0">
                <a:solidFill>
                  <a:srgbClr val="312F2B"/>
                </a:solidFill>
                <a:latin typeface="Gelasio" pitchFamily="34" charset="0"/>
                <a:ea typeface="Gelasio" pitchFamily="34" charset="-122"/>
                <a:cs typeface="Gelasio" pitchFamily="34" charset="-120"/>
              </a:rPr>
              <a:t>Future Perspective</a:t>
            </a:r>
            <a:endParaRPr lang="en-US" sz="3200" b="1" dirty="0"/>
          </a:p>
        </p:txBody>
      </p:sp>
      <p:pic>
        <p:nvPicPr>
          <p:cNvPr id="3" name="Image 0" descr="preencoded.png"/>
          <p:cNvPicPr>
            <a:picLocks noChangeAspect="1"/>
          </p:cNvPicPr>
          <p:nvPr/>
        </p:nvPicPr>
        <p:blipFill>
          <a:blip r:embed="rId3"/>
          <a:stretch>
            <a:fillRect/>
          </a:stretch>
        </p:blipFill>
        <p:spPr>
          <a:xfrm>
            <a:off x="719852" y="1245452"/>
            <a:ext cx="1028343" cy="1234083"/>
          </a:xfrm>
          <a:prstGeom prst="rect">
            <a:avLst/>
          </a:prstGeom>
        </p:spPr>
      </p:pic>
      <p:sp>
        <p:nvSpPr>
          <p:cNvPr id="4" name="Text 1"/>
          <p:cNvSpPr/>
          <p:nvPr/>
        </p:nvSpPr>
        <p:spPr>
          <a:xfrm>
            <a:off x="1953816" y="1697950"/>
            <a:ext cx="11956733" cy="32908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Efficient use of water resources through automation and weather-based control.</a:t>
            </a:r>
            <a:endParaRPr lang="en-US" sz="1600" dirty="0"/>
          </a:p>
        </p:txBody>
      </p:sp>
      <p:pic>
        <p:nvPicPr>
          <p:cNvPr id="5" name="Image 1" descr="preencoded.png"/>
          <p:cNvPicPr>
            <a:picLocks noChangeAspect="1"/>
          </p:cNvPicPr>
          <p:nvPr/>
        </p:nvPicPr>
        <p:blipFill>
          <a:blip r:embed="rId4"/>
          <a:stretch>
            <a:fillRect/>
          </a:stretch>
        </p:blipFill>
        <p:spPr>
          <a:xfrm>
            <a:off x="719852" y="2479535"/>
            <a:ext cx="1028343" cy="1234083"/>
          </a:xfrm>
          <a:prstGeom prst="rect">
            <a:avLst/>
          </a:prstGeom>
        </p:spPr>
      </p:pic>
      <p:sp>
        <p:nvSpPr>
          <p:cNvPr id="6" name="Text 2"/>
          <p:cNvSpPr/>
          <p:nvPr/>
        </p:nvSpPr>
        <p:spPr>
          <a:xfrm>
            <a:off x="1953816" y="2932033"/>
            <a:ext cx="11956733" cy="32908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Reduction in manual labor and human errors in irrigation management.</a:t>
            </a:r>
            <a:endParaRPr lang="en-US" sz="1600" dirty="0"/>
          </a:p>
        </p:txBody>
      </p:sp>
      <p:pic>
        <p:nvPicPr>
          <p:cNvPr id="7" name="Image 2" descr="preencoded.png"/>
          <p:cNvPicPr>
            <a:picLocks noChangeAspect="1"/>
          </p:cNvPicPr>
          <p:nvPr/>
        </p:nvPicPr>
        <p:blipFill>
          <a:blip r:embed="rId5"/>
          <a:stretch>
            <a:fillRect/>
          </a:stretch>
        </p:blipFill>
        <p:spPr>
          <a:xfrm>
            <a:off x="719852" y="3713618"/>
            <a:ext cx="1028343" cy="1234083"/>
          </a:xfrm>
          <a:prstGeom prst="rect">
            <a:avLst/>
          </a:prstGeom>
        </p:spPr>
      </p:pic>
      <p:sp>
        <p:nvSpPr>
          <p:cNvPr id="8" name="Text 3"/>
          <p:cNvSpPr/>
          <p:nvPr/>
        </p:nvSpPr>
        <p:spPr>
          <a:xfrm>
            <a:off x="1953816" y="4166116"/>
            <a:ext cx="11956733" cy="32908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Real-time feedback on soil and weather conditions.</a:t>
            </a:r>
            <a:endParaRPr lang="en-US" sz="1600" dirty="0"/>
          </a:p>
        </p:txBody>
      </p:sp>
      <p:pic>
        <p:nvPicPr>
          <p:cNvPr id="9" name="Image 3" descr="preencoded.png"/>
          <p:cNvPicPr>
            <a:picLocks noChangeAspect="1"/>
          </p:cNvPicPr>
          <p:nvPr/>
        </p:nvPicPr>
        <p:blipFill>
          <a:blip r:embed="rId6"/>
          <a:stretch>
            <a:fillRect/>
          </a:stretch>
        </p:blipFill>
        <p:spPr>
          <a:xfrm>
            <a:off x="719852" y="4947701"/>
            <a:ext cx="1028343" cy="1234083"/>
          </a:xfrm>
          <a:prstGeom prst="rect">
            <a:avLst/>
          </a:prstGeom>
        </p:spPr>
      </p:pic>
      <p:sp>
        <p:nvSpPr>
          <p:cNvPr id="10" name="Text 4"/>
          <p:cNvSpPr/>
          <p:nvPr/>
        </p:nvSpPr>
        <p:spPr>
          <a:xfrm>
            <a:off x="1953816" y="5400199"/>
            <a:ext cx="11956733" cy="32908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Improved crop productivity and sustainability through smart recommendations.</a:t>
            </a:r>
            <a:endParaRPr lang="en-US" sz="1600" dirty="0"/>
          </a:p>
        </p:txBody>
      </p:sp>
      <p:pic>
        <p:nvPicPr>
          <p:cNvPr id="11" name="Image 4" descr="preencoded.png"/>
          <p:cNvPicPr>
            <a:picLocks noChangeAspect="1"/>
          </p:cNvPicPr>
          <p:nvPr/>
        </p:nvPicPr>
        <p:blipFill>
          <a:blip r:embed="rId7"/>
          <a:stretch>
            <a:fillRect/>
          </a:stretch>
        </p:blipFill>
        <p:spPr>
          <a:xfrm>
            <a:off x="719852" y="6181784"/>
            <a:ext cx="1028343" cy="1234083"/>
          </a:xfrm>
          <a:prstGeom prst="rect">
            <a:avLst/>
          </a:prstGeom>
        </p:spPr>
      </p:pic>
      <p:sp>
        <p:nvSpPr>
          <p:cNvPr id="12" name="Text 5"/>
          <p:cNvSpPr/>
          <p:nvPr/>
        </p:nvSpPr>
        <p:spPr>
          <a:xfrm>
            <a:off x="1953816" y="6634282"/>
            <a:ext cx="11956733" cy="329089"/>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Prototype demonstration of smart drip irrigation integrated with rainwater harvesting.</a:t>
            </a:r>
            <a:endParaRPr lang="en-US" sz="1600" dirty="0"/>
          </a:p>
        </p:txBody>
      </p:sp>
      <p:pic>
        <p:nvPicPr>
          <p:cNvPr id="13" name="Picture 12" descr="A close-up of a logo&#10;&#10;AI-generated content may be incorrect.">
            <a:extLst>
              <a:ext uri="{FF2B5EF4-FFF2-40B4-BE49-F238E27FC236}">
                <a16:creationId xmlns:a16="http://schemas.microsoft.com/office/drawing/2014/main" id="{B714FC9A-7E54-7C41-A861-D8910031E5C3}"/>
              </a:ext>
            </a:extLst>
          </p:cNvPr>
          <p:cNvPicPr>
            <a:picLocks noChangeAspect="1"/>
          </p:cNvPicPr>
          <p:nvPr/>
        </p:nvPicPr>
        <p:blipFill>
          <a:blip r:embed="rId8"/>
          <a:stretch>
            <a:fillRect/>
          </a:stretch>
        </p:blipFill>
        <p:spPr>
          <a:xfrm>
            <a:off x="12822382" y="7595736"/>
            <a:ext cx="1808018" cy="6338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782026" y="55109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72525"/>
                </a:solidFill>
                <a:latin typeface="Gelasio" pitchFamily="34" charset="0"/>
                <a:ea typeface="Gelasio" pitchFamily="34" charset="-122"/>
                <a:cs typeface="Gelasio" pitchFamily="34" charset="-120"/>
              </a:rPr>
              <a:t>Contribution Page</a:t>
            </a:r>
            <a:endParaRPr lang="en-US" sz="4450" dirty="0"/>
          </a:p>
        </p:txBody>
      </p:sp>
      <p:sp>
        <p:nvSpPr>
          <p:cNvPr id="3" name="Text 1"/>
          <p:cNvSpPr/>
          <p:nvPr/>
        </p:nvSpPr>
        <p:spPr>
          <a:xfrm>
            <a:off x="1136603" y="2245140"/>
            <a:ext cx="2845594" cy="362903"/>
          </a:xfrm>
          <a:prstGeom prst="rect">
            <a:avLst/>
          </a:prstGeom>
          <a:noFill/>
          <a:ln/>
        </p:spPr>
        <p:txBody>
          <a:bodyPr wrap="none" lIns="0" tIns="0" rIns="0" bIns="0" rtlCol="0" anchor="t"/>
          <a:lstStyle/>
          <a:p>
            <a:pPr>
              <a:lnSpc>
                <a:spcPts val="2850"/>
              </a:lnSpc>
            </a:pPr>
            <a:r>
              <a:rPr lang="en-US" sz="3600" b="1" dirty="0">
                <a:solidFill>
                  <a:srgbClr val="272525"/>
                </a:solidFill>
                <a:latin typeface="Lato" pitchFamily="34" charset="0"/>
                <a:ea typeface="Lato" pitchFamily="34" charset="-122"/>
                <a:cs typeface="Lato" pitchFamily="34" charset="-120"/>
              </a:rPr>
              <a:t>Yash</a:t>
            </a:r>
            <a:endParaRPr lang="en-US" sz="3600" dirty="0"/>
          </a:p>
        </p:txBody>
      </p:sp>
      <p:sp>
        <p:nvSpPr>
          <p:cNvPr id="4" name="Text 2"/>
          <p:cNvSpPr/>
          <p:nvPr/>
        </p:nvSpPr>
        <p:spPr>
          <a:xfrm>
            <a:off x="544409" y="2694297"/>
            <a:ext cx="2845594" cy="362903"/>
          </a:xfrm>
          <a:prstGeom prst="rect">
            <a:avLst/>
          </a:prstGeom>
          <a:noFill/>
          <a:ln/>
        </p:spPr>
        <p:txBody>
          <a:bodyPr wrap="none" lIns="0" tIns="0" rIns="0" bIns="0" rtlCol="0" anchor="t"/>
          <a:lstStyle/>
          <a:p>
            <a:pPr marL="0" indent="0" algn="l">
              <a:lnSpc>
                <a:spcPts val="2850"/>
              </a:lnSpc>
              <a:buNone/>
            </a:pPr>
            <a:r>
              <a:rPr lang="en-US" sz="1750" dirty="0">
                <a:latin typeface="Arial" panose="020B0604020202020204" pitchFamily="34" charset="0"/>
                <a:cs typeface="Arial" panose="020B0604020202020204" pitchFamily="34" charset="0"/>
              </a:rPr>
              <a:t>He wrote the synopsis and </a:t>
            </a:r>
          </a:p>
          <a:p>
            <a:pPr marL="0" indent="0" algn="l">
              <a:lnSpc>
                <a:spcPts val="2850"/>
              </a:lnSpc>
              <a:buNone/>
            </a:pPr>
            <a:r>
              <a:rPr lang="en-US" sz="1750" dirty="0">
                <a:latin typeface="Arial" panose="020B0604020202020204" pitchFamily="34" charset="0"/>
                <a:cs typeface="Arial" panose="020B0604020202020204" pitchFamily="34" charset="0"/>
              </a:rPr>
              <a:t>has been greatly helpful for </a:t>
            </a:r>
          </a:p>
          <a:p>
            <a:pPr marL="0" indent="0" algn="l">
              <a:lnSpc>
                <a:spcPts val="2850"/>
              </a:lnSpc>
              <a:buNone/>
            </a:pPr>
            <a:r>
              <a:rPr lang="en-US" sz="1750" dirty="0">
                <a:latin typeface="Arial" panose="020B0604020202020204" pitchFamily="34" charset="0"/>
                <a:cs typeface="Arial" panose="020B0604020202020204" pitchFamily="34" charset="0"/>
              </a:rPr>
              <a:t>making the website and the </a:t>
            </a:r>
          </a:p>
          <a:p>
            <a:pPr marL="0" indent="0" algn="l">
              <a:lnSpc>
                <a:spcPts val="2850"/>
              </a:lnSpc>
              <a:buNone/>
            </a:pPr>
            <a:r>
              <a:rPr lang="en-US" sz="1750" dirty="0">
                <a:latin typeface="Arial" panose="020B0604020202020204" pitchFamily="34" charset="0"/>
                <a:cs typeface="Arial" panose="020B0604020202020204" pitchFamily="34" charset="0"/>
              </a:rPr>
              <a:t>application on </a:t>
            </a:r>
            <a:r>
              <a:rPr lang="en-US" sz="1750" dirty="0" err="1">
                <a:latin typeface="Arial" panose="020B0604020202020204" pitchFamily="34" charset="0"/>
                <a:cs typeface="Arial" panose="020B0604020202020204" pitchFamily="34" charset="0"/>
              </a:rPr>
              <a:t>blynk</a:t>
            </a:r>
            <a:endParaRPr lang="en-US" sz="1750" dirty="0">
              <a:latin typeface="Arial" panose="020B0604020202020204" pitchFamily="34" charset="0"/>
              <a:cs typeface="Arial" panose="020B0604020202020204" pitchFamily="34" charset="0"/>
            </a:endParaRPr>
          </a:p>
        </p:txBody>
      </p:sp>
      <p:sp>
        <p:nvSpPr>
          <p:cNvPr id="5" name="Text 3"/>
          <p:cNvSpPr/>
          <p:nvPr/>
        </p:nvSpPr>
        <p:spPr>
          <a:xfrm>
            <a:off x="4419075" y="2245139"/>
            <a:ext cx="2845594" cy="362903"/>
          </a:xfrm>
          <a:prstGeom prst="rect">
            <a:avLst/>
          </a:prstGeom>
          <a:noFill/>
          <a:ln/>
        </p:spPr>
        <p:txBody>
          <a:bodyPr wrap="none" lIns="0" tIns="0" rIns="0" bIns="0" rtlCol="0" anchor="t"/>
          <a:lstStyle/>
          <a:p>
            <a:pPr marL="0" indent="0" algn="l">
              <a:lnSpc>
                <a:spcPts val="2850"/>
              </a:lnSpc>
              <a:buNone/>
            </a:pPr>
            <a:r>
              <a:rPr lang="en-US" sz="3600" b="1" dirty="0">
                <a:solidFill>
                  <a:srgbClr val="272525"/>
                </a:solidFill>
                <a:latin typeface="Lato" pitchFamily="34" charset="0"/>
                <a:ea typeface="Lato" pitchFamily="34" charset="-122"/>
                <a:cs typeface="Lato" pitchFamily="34" charset="-120"/>
              </a:rPr>
              <a:t>Hrishi</a:t>
            </a:r>
            <a:endParaRPr lang="en-US" sz="3600" dirty="0"/>
          </a:p>
        </p:txBody>
      </p:sp>
      <p:sp>
        <p:nvSpPr>
          <p:cNvPr id="6" name="Text 4"/>
          <p:cNvSpPr/>
          <p:nvPr/>
        </p:nvSpPr>
        <p:spPr>
          <a:xfrm>
            <a:off x="3909461" y="2728013"/>
            <a:ext cx="2845594"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Text 5"/>
          <p:cNvSpPr/>
          <p:nvPr/>
        </p:nvSpPr>
        <p:spPr>
          <a:xfrm>
            <a:off x="8261650" y="2245140"/>
            <a:ext cx="2845594" cy="362903"/>
          </a:xfrm>
          <a:prstGeom prst="rect">
            <a:avLst/>
          </a:prstGeom>
          <a:noFill/>
          <a:ln/>
        </p:spPr>
        <p:txBody>
          <a:bodyPr wrap="none" lIns="0" tIns="0" rIns="0" bIns="0" rtlCol="0" anchor="t"/>
          <a:lstStyle/>
          <a:p>
            <a:pPr>
              <a:lnSpc>
                <a:spcPts val="2850"/>
              </a:lnSpc>
            </a:pPr>
            <a:r>
              <a:rPr lang="en-US" sz="3600" b="1" dirty="0">
                <a:solidFill>
                  <a:srgbClr val="272525"/>
                </a:solidFill>
                <a:latin typeface="Lato" pitchFamily="34" charset="0"/>
                <a:ea typeface="Lato" pitchFamily="34" charset="-122"/>
                <a:cs typeface="Lato" pitchFamily="34" charset="-120"/>
              </a:rPr>
              <a:t>Vikash</a:t>
            </a:r>
            <a:endParaRPr lang="en-US" sz="3600" dirty="0"/>
          </a:p>
        </p:txBody>
      </p:sp>
      <p:sp>
        <p:nvSpPr>
          <p:cNvPr id="8" name="Text 6"/>
          <p:cNvSpPr/>
          <p:nvPr/>
        </p:nvSpPr>
        <p:spPr>
          <a:xfrm>
            <a:off x="7607022" y="2694297"/>
            <a:ext cx="284559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Arial" panose="020B0604020202020204" pitchFamily="34" charset="0"/>
                <a:ea typeface="Lato" pitchFamily="34" charset="-122"/>
                <a:cs typeface="Arial" panose="020B0604020202020204" pitchFamily="34" charset="0"/>
              </a:rPr>
              <a:t>He made the hardware and </a:t>
            </a:r>
          </a:p>
          <a:p>
            <a:pPr marL="0" indent="0" algn="l">
              <a:lnSpc>
                <a:spcPts val="2850"/>
              </a:lnSpc>
              <a:buNone/>
            </a:pPr>
            <a:r>
              <a:rPr lang="en-US" sz="1750" dirty="0">
                <a:solidFill>
                  <a:srgbClr val="272525"/>
                </a:solidFill>
                <a:latin typeface="Arial" panose="020B0604020202020204" pitchFamily="34" charset="0"/>
                <a:ea typeface="Lato" pitchFamily="34" charset="-122"/>
                <a:cs typeface="Arial" panose="020B0604020202020204" pitchFamily="34" charset="0"/>
              </a:rPr>
              <a:t>efforts in providing all the </a:t>
            </a:r>
          </a:p>
          <a:p>
            <a:pPr marL="0" indent="0" algn="l">
              <a:lnSpc>
                <a:spcPts val="2850"/>
              </a:lnSpc>
              <a:buNone/>
            </a:pPr>
            <a:r>
              <a:rPr lang="en-US" sz="1750" dirty="0">
                <a:solidFill>
                  <a:srgbClr val="272525"/>
                </a:solidFill>
                <a:latin typeface="Arial" panose="020B0604020202020204" pitchFamily="34" charset="0"/>
                <a:ea typeface="Lato" pitchFamily="34" charset="-122"/>
                <a:cs typeface="Arial" panose="020B0604020202020204" pitchFamily="34" charset="0"/>
              </a:rPr>
              <a:t>parts. He did all </a:t>
            </a:r>
            <a:r>
              <a:rPr lang="en-US" sz="1750" dirty="0" err="1">
                <a:solidFill>
                  <a:srgbClr val="272525"/>
                </a:solidFill>
                <a:latin typeface="Arial" panose="020B0604020202020204" pitchFamily="34" charset="0"/>
                <a:ea typeface="Lato" pitchFamily="34" charset="-122"/>
                <a:cs typeface="Arial" panose="020B0604020202020204" pitchFamily="34" charset="0"/>
              </a:rPr>
              <a:t>nighters</a:t>
            </a:r>
            <a:r>
              <a:rPr lang="en-US" sz="1750" dirty="0">
                <a:solidFill>
                  <a:srgbClr val="272525"/>
                </a:solidFill>
                <a:latin typeface="Arial" panose="020B0604020202020204" pitchFamily="34" charset="0"/>
                <a:ea typeface="Lato" pitchFamily="34" charset="-122"/>
                <a:cs typeface="Arial" panose="020B0604020202020204" pitchFamily="34" charset="0"/>
              </a:rPr>
              <a:t> just to</a:t>
            </a:r>
          </a:p>
          <a:p>
            <a:pPr marL="0" indent="0" algn="l">
              <a:lnSpc>
                <a:spcPts val="2850"/>
              </a:lnSpc>
              <a:buNone/>
            </a:pPr>
            <a:r>
              <a:rPr lang="en-US" sz="1750" dirty="0">
                <a:solidFill>
                  <a:srgbClr val="272525"/>
                </a:solidFill>
                <a:latin typeface="Arial" panose="020B0604020202020204" pitchFamily="34" charset="0"/>
                <a:ea typeface="Lato" pitchFamily="34" charset="-122"/>
                <a:cs typeface="Arial" panose="020B0604020202020204" pitchFamily="34" charset="0"/>
              </a:rPr>
              <a:t>understand the </a:t>
            </a:r>
            <a:r>
              <a:rPr lang="en-US" sz="1750" dirty="0" err="1">
                <a:solidFill>
                  <a:srgbClr val="272525"/>
                </a:solidFill>
                <a:latin typeface="Arial" panose="020B0604020202020204" pitchFamily="34" charset="0"/>
                <a:ea typeface="Lato" pitchFamily="34" charset="-122"/>
                <a:cs typeface="Arial" panose="020B0604020202020204" pitchFamily="34" charset="0"/>
              </a:rPr>
              <a:t>ciruits</a:t>
            </a:r>
            <a:r>
              <a:rPr lang="en-US" sz="1750" dirty="0">
                <a:solidFill>
                  <a:srgbClr val="272525"/>
                </a:solidFill>
                <a:latin typeface="Arial" panose="020B0604020202020204" pitchFamily="34" charset="0"/>
                <a:ea typeface="Lato" pitchFamily="34" charset="-122"/>
                <a:cs typeface="Arial" panose="020B0604020202020204" pitchFamily="34" charset="0"/>
              </a:rPr>
              <a:t>.</a:t>
            </a:r>
          </a:p>
        </p:txBody>
      </p:sp>
      <p:sp>
        <p:nvSpPr>
          <p:cNvPr id="9" name="Text 7"/>
          <p:cNvSpPr/>
          <p:nvPr/>
        </p:nvSpPr>
        <p:spPr>
          <a:xfrm>
            <a:off x="12104225" y="2266623"/>
            <a:ext cx="2845594" cy="362903"/>
          </a:xfrm>
          <a:prstGeom prst="rect">
            <a:avLst/>
          </a:prstGeom>
          <a:noFill/>
          <a:ln/>
        </p:spPr>
        <p:txBody>
          <a:bodyPr wrap="none" lIns="0" tIns="0" rIns="0" bIns="0" rtlCol="0" anchor="t"/>
          <a:lstStyle/>
          <a:p>
            <a:pPr marL="0" indent="0" algn="l">
              <a:lnSpc>
                <a:spcPts val="2850"/>
              </a:lnSpc>
              <a:buNone/>
            </a:pPr>
            <a:r>
              <a:rPr lang="en-US" sz="3600" b="1" dirty="0">
                <a:solidFill>
                  <a:srgbClr val="272525"/>
                </a:solidFill>
                <a:latin typeface="Lato" pitchFamily="34" charset="0"/>
                <a:ea typeface="Lato" pitchFamily="34" charset="-122"/>
                <a:cs typeface="Lato" pitchFamily="34" charset="-120"/>
              </a:rPr>
              <a:t>Rituraj</a:t>
            </a:r>
            <a:endParaRPr lang="en-US" sz="3600" dirty="0"/>
          </a:p>
        </p:txBody>
      </p:sp>
      <p:sp>
        <p:nvSpPr>
          <p:cNvPr id="10" name="Text 8"/>
          <p:cNvSpPr/>
          <p:nvPr/>
        </p:nvSpPr>
        <p:spPr>
          <a:xfrm>
            <a:off x="11574747" y="2727743"/>
            <a:ext cx="2845594" cy="362903"/>
          </a:xfrm>
          <a:prstGeom prst="rect">
            <a:avLst/>
          </a:prstGeom>
          <a:noFill/>
          <a:ln/>
        </p:spPr>
        <p:txBody>
          <a:bodyPr wrap="none" lIns="0" tIns="0" rIns="0" bIns="0" rtlCol="0" anchor="t"/>
          <a:lstStyle/>
          <a:p>
            <a:pPr marL="0" indent="0" algn="l">
              <a:lnSpc>
                <a:spcPts val="2850"/>
              </a:lnSpc>
              <a:buNone/>
            </a:pPr>
            <a:r>
              <a:rPr lang="en-US" sz="1750" dirty="0"/>
              <a:t>He brought up the initial idea </a:t>
            </a:r>
          </a:p>
          <a:p>
            <a:pPr marL="0" indent="0" algn="l">
              <a:lnSpc>
                <a:spcPts val="2850"/>
              </a:lnSpc>
              <a:buNone/>
            </a:pPr>
            <a:r>
              <a:rPr lang="en-US" sz="1750" dirty="0"/>
              <a:t>and made the IEEE format as well</a:t>
            </a:r>
          </a:p>
          <a:p>
            <a:pPr marL="0" indent="0" algn="l">
              <a:lnSpc>
                <a:spcPts val="2850"/>
              </a:lnSpc>
              <a:buNone/>
            </a:pPr>
            <a:r>
              <a:rPr lang="en-US" sz="1750" dirty="0"/>
              <a:t>as helped Vikash with the hardware.</a:t>
            </a:r>
          </a:p>
        </p:txBody>
      </p:sp>
      <p:sp>
        <p:nvSpPr>
          <p:cNvPr id="11" name="TextBox 10">
            <a:extLst>
              <a:ext uri="{FF2B5EF4-FFF2-40B4-BE49-F238E27FC236}">
                <a16:creationId xmlns:a16="http://schemas.microsoft.com/office/drawing/2014/main" id="{E190B2C7-FF7E-2864-7C7A-FF4B6A47B565}"/>
              </a:ext>
            </a:extLst>
          </p:cNvPr>
          <p:cNvSpPr txBox="1"/>
          <p:nvPr/>
        </p:nvSpPr>
        <p:spPr>
          <a:xfrm>
            <a:off x="3699391" y="2875748"/>
            <a:ext cx="3200174" cy="1169551"/>
          </a:xfrm>
          <a:prstGeom prst="rect">
            <a:avLst/>
          </a:prstGeom>
          <a:noFill/>
        </p:spPr>
        <p:txBody>
          <a:bodyPr wrap="square" rtlCol="0">
            <a:spAutoFit/>
          </a:bodyPr>
          <a:lstStyle/>
          <a:p>
            <a:r>
              <a:rPr lang="en-US" sz="1750" dirty="0">
                <a:latin typeface="Arial" panose="020B0604020202020204" pitchFamily="34" charset="0"/>
                <a:cs typeface="Arial" panose="020B0604020202020204" pitchFamily="34" charset="0"/>
              </a:rPr>
              <a:t>He has done the research and implementation of logic. Even made the presentation all by himself.</a:t>
            </a:r>
          </a:p>
        </p:txBody>
      </p:sp>
      <p:pic>
        <p:nvPicPr>
          <p:cNvPr id="12" name="Picture 11" descr="A close-up of a logo&#10;&#10;AI-generated content may be incorrect.">
            <a:extLst>
              <a:ext uri="{FF2B5EF4-FFF2-40B4-BE49-F238E27FC236}">
                <a16:creationId xmlns:a16="http://schemas.microsoft.com/office/drawing/2014/main" id="{49E3C163-8066-4C2A-1E05-46A78F9EECF3}"/>
              </a:ext>
            </a:extLst>
          </p:cNvPr>
          <p:cNvPicPr>
            <a:picLocks noChangeAspect="1"/>
          </p:cNvPicPr>
          <p:nvPr/>
        </p:nvPicPr>
        <p:blipFill>
          <a:blip r:embed="rId3"/>
          <a:stretch>
            <a:fillRect/>
          </a:stretch>
        </p:blipFill>
        <p:spPr>
          <a:xfrm>
            <a:off x="12822382" y="7595736"/>
            <a:ext cx="1808018" cy="6338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476791"/>
            <a:ext cx="2835235" cy="354330"/>
          </a:xfrm>
          <a:prstGeom prst="rect">
            <a:avLst/>
          </a:prstGeom>
          <a:noFill/>
          <a:ln/>
        </p:spPr>
        <p:txBody>
          <a:bodyPr wrap="none" lIns="0" tIns="0" rIns="0" bIns="0" rtlCol="0" anchor="t"/>
          <a:lstStyle/>
          <a:p>
            <a:pPr marL="0" indent="0" algn="l">
              <a:lnSpc>
                <a:spcPts val="2750"/>
              </a:lnSpc>
              <a:buNone/>
            </a:pPr>
            <a:r>
              <a:rPr lang="en-US" sz="3200" dirty="0">
                <a:solidFill>
                  <a:srgbClr val="312F2B"/>
                </a:solidFill>
                <a:latin typeface="Gelasio" pitchFamily="34" charset="0"/>
                <a:ea typeface="Gelasio" pitchFamily="34" charset="-122"/>
                <a:cs typeface="Gelasio" pitchFamily="34" charset="-120"/>
              </a:rPr>
              <a:t>Subject: </a:t>
            </a:r>
            <a:r>
              <a:rPr lang="en-US" sz="3200" b="1" u="sng" dirty="0">
                <a:solidFill>
                  <a:srgbClr val="312F2B"/>
                </a:solidFill>
                <a:latin typeface="Gelasio" pitchFamily="34" charset="0"/>
                <a:ea typeface="Gelasio" pitchFamily="34" charset="-122"/>
                <a:cs typeface="Gelasio" pitchFamily="34" charset="-120"/>
              </a:rPr>
              <a:t>ECE279</a:t>
            </a:r>
            <a:endParaRPr lang="en-US" sz="3200" dirty="0"/>
          </a:p>
        </p:txBody>
      </p:sp>
      <p:sp>
        <p:nvSpPr>
          <p:cNvPr id="3" name="Text 1"/>
          <p:cNvSpPr/>
          <p:nvPr/>
        </p:nvSpPr>
        <p:spPr>
          <a:xfrm>
            <a:off x="793790" y="2922746"/>
            <a:ext cx="4972169" cy="354330"/>
          </a:xfrm>
          <a:prstGeom prst="rect">
            <a:avLst/>
          </a:prstGeom>
          <a:noFill/>
          <a:ln/>
        </p:spPr>
        <p:txBody>
          <a:bodyPr wrap="none" lIns="0" tIns="0" rIns="0" bIns="0" rtlCol="0" anchor="t"/>
          <a:lstStyle/>
          <a:p>
            <a:pPr marL="0" indent="0" algn="l">
              <a:lnSpc>
                <a:spcPts val="2750"/>
              </a:lnSpc>
              <a:buNone/>
            </a:pPr>
            <a:r>
              <a:rPr lang="en-US" sz="3200" dirty="0">
                <a:solidFill>
                  <a:srgbClr val="312F2B"/>
                </a:solidFill>
                <a:latin typeface="Gelasio" pitchFamily="34" charset="0"/>
                <a:ea typeface="Gelasio" pitchFamily="34" charset="-122"/>
                <a:cs typeface="Gelasio" pitchFamily="34" charset="-120"/>
              </a:rPr>
              <a:t>Section and Group: </a:t>
            </a:r>
            <a:r>
              <a:rPr lang="en-US" sz="3200" b="1" u="sng" dirty="0">
                <a:solidFill>
                  <a:srgbClr val="312F2B"/>
                </a:solidFill>
                <a:latin typeface="Gelasio" pitchFamily="34" charset="0"/>
                <a:ea typeface="Gelasio" pitchFamily="34" charset="-122"/>
                <a:cs typeface="Gelasio" pitchFamily="34" charset="-120"/>
              </a:rPr>
              <a:t>K25BR / Group 2</a:t>
            </a:r>
            <a:endParaRPr lang="en-US" sz="3200" dirty="0"/>
          </a:p>
        </p:txBody>
      </p:sp>
      <p:sp>
        <p:nvSpPr>
          <p:cNvPr id="4" name="Text 2"/>
          <p:cNvSpPr/>
          <p:nvPr/>
        </p:nvSpPr>
        <p:spPr>
          <a:xfrm>
            <a:off x="793790" y="3367802"/>
            <a:ext cx="2835235" cy="354330"/>
          </a:xfrm>
          <a:prstGeom prst="rect">
            <a:avLst/>
          </a:prstGeom>
          <a:noFill/>
          <a:ln/>
        </p:spPr>
        <p:txBody>
          <a:bodyPr wrap="none" lIns="0" tIns="0" rIns="0" bIns="0" rtlCol="0" anchor="t"/>
          <a:lstStyle/>
          <a:p>
            <a:pPr marL="0" indent="0" algn="l">
              <a:lnSpc>
                <a:spcPts val="2750"/>
              </a:lnSpc>
              <a:buNone/>
            </a:pPr>
            <a:r>
              <a:rPr lang="en-US" sz="3200" dirty="0">
                <a:solidFill>
                  <a:srgbClr val="312F2B"/>
                </a:solidFill>
                <a:latin typeface="Gelasio" pitchFamily="34" charset="0"/>
                <a:ea typeface="Gelasio" pitchFamily="34" charset="-122"/>
                <a:cs typeface="Gelasio" pitchFamily="34" charset="-120"/>
              </a:rPr>
              <a:t>Group Members:</a:t>
            </a:r>
            <a:endParaRPr lang="en-US" sz="3200" dirty="0"/>
          </a:p>
        </p:txBody>
      </p:sp>
      <p:sp>
        <p:nvSpPr>
          <p:cNvPr id="5" name="Text 3"/>
          <p:cNvSpPr/>
          <p:nvPr/>
        </p:nvSpPr>
        <p:spPr>
          <a:xfrm>
            <a:off x="793790" y="406229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Vikash Kumar - Roll No: 61 - Reg. No: 12514494</a:t>
            </a:r>
            <a:endParaRPr lang="en-US" sz="1750" dirty="0"/>
          </a:p>
        </p:txBody>
      </p:sp>
      <p:sp>
        <p:nvSpPr>
          <p:cNvPr id="6" name="Text 4"/>
          <p:cNvSpPr/>
          <p:nvPr/>
        </p:nvSpPr>
        <p:spPr>
          <a:xfrm>
            <a:off x="793790" y="450449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Hrishi - Roll No: 62 - Reg. No: 12515480</a:t>
            </a:r>
            <a:endParaRPr lang="en-US" sz="1750" dirty="0"/>
          </a:p>
        </p:txBody>
      </p:sp>
      <p:sp>
        <p:nvSpPr>
          <p:cNvPr id="7" name="Text 5"/>
          <p:cNvSpPr/>
          <p:nvPr/>
        </p:nvSpPr>
        <p:spPr>
          <a:xfrm>
            <a:off x="793790" y="494669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Yash - Roll No: 63 - Reg. No: 12516069</a:t>
            </a:r>
            <a:endParaRPr lang="en-US" sz="1750" dirty="0"/>
          </a:p>
        </p:txBody>
      </p:sp>
      <p:sp>
        <p:nvSpPr>
          <p:cNvPr id="8" name="Text 6"/>
          <p:cNvSpPr/>
          <p:nvPr/>
        </p:nvSpPr>
        <p:spPr>
          <a:xfrm>
            <a:off x="793790" y="538888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Rituraj Kumar Singh - Roll No: 64 - Reg. No: 12510724</a:t>
            </a:r>
            <a:endParaRPr lang="en-US" sz="1750" dirty="0"/>
          </a:p>
        </p:txBody>
      </p:sp>
      <p:pic>
        <p:nvPicPr>
          <p:cNvPr id="10" name="Picture 9" descr="A close-up of a logo&#10;&#10;AI-generated content may be incorrect.">
            <a:extLst>
              <a:ext uri="{FF2B5EF4-FFF2-40B4-BE49-F238E27FC236}">
                <a16:creationId xmlns:a16="http://schemas.microsoft.com/office/drawing/2014/main" id="{73A1B6BE-D3B6-6487-2DCA-03FC20157EB8}"/>
              </a:ext>
            </a:extLst>
          </p:cNvPr>
          <p:cNvPicPr>
            <a:picLocks noChangeAspect="1"/>
          </p:cNvPicPr>
          <p:nvPr/>
        </p:nvPicPr>
        <p:blipFill>
          <a:blip r:embed="rId3"/>
          <a:stretch>
            <a:fillRect/>
          </a:stretch>
        </p:blipFill>
        <p:spPr>
          <a:xfrm>
            <a:off x="12822382" y="7595736"/>
            <a:ext cx="1808018" cy="633863"/>
          </a:xfrm>
          <a:prstGeom prst="rect">
            <a:avLst/>
          </a:prstGeom>
        </p:spPr>
      </p:pic>
      <p:pic>
        <p:nvPicPr>
          <p:cNvPr id="12" name="Graphic 11" descr="Users with solid fill">
            <a:extLst>
              <a:ext uri="{FF2B5EF4-FFF2-40B4-BE49-F238E27FC236}">
                <a16:creationId xmlns:a16="http://schemas.microsoft.com/office/drawing/2014/main" id="{70BFE29B-EEB2-494C-0780-EB00145BDD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39752" y="1698860"/>
            <a:ext cx="4726866" cy="472686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80773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Problem Statement</a:t>
            </a:r>
            <a:endParaRPr lang="en-US" sz="4450" dirty="0"/>
          </a:p>
        </p:txBody>
      </p:sp>
      <p:pic>
        <p:nvPicPr>
          <p:cNvPr id="4" name="Picture 3" descr="A close-up of a logo&#10;&#10;AI-generated content may be incorrect.">
            <a:extLst>
              <a:ext uri="{FF2B5EF4-FFF2-40B4-BE49-F238E27FC236}">
                <a16:creationId xmlns:a16="http://schemas.microsoft.com/office/drawing/2014/main" id="{3ECEA0C7-A534-86B1-C896-693C645D91A5}"/>
              </a:ext>
            </a:extLst>
          </p:cNvPr>
          <p:cNvPicPr>
            <a:picLocks noChangeAspect="1"/>
          </p:cNvPicPr>
          <p:nvPr/>
        </p:nvPicPr>
        <p:blipFill>
          <a:blip r:embed="rId3"/>
          <a:stretch>
            <a:fillRect/>
          </a:stretch>
        </p:blipFill>
        <p:spPr>
          <a:xfrm>
            <a:off x="12822382" y="7616518"/>
            <a:ext cx="1808018" cy="633863"/>
          </a:xfrm>
          <a:prstGeom prst="rect">
            <a:avLst/>
          </a:prstGeom>
        </p:spPr>
      </p:pic>
      <p:pic>
        <p:nvPicPr>
          <p:cNvPr id="6" name="Graphic 5" descr="Question mark with solid fill">
            <a:extLst>
              <a:ext uri="{FF2B5EF4-FFF2-40B4-BE49-F238E27FC236}">
                <a16:creationId xmlns:a16="http://schemas.microsoft.com/office/drawing/2014/main" id="{05A7BBDB-C948-4956-D3B8-C4F17E14E8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50878" y="1226916"/>
            <a:ext cx="6285733" cy="6285733"/>
          </a:xfrm>
          <a:prstGeom prst="rect">
            <a:avLst/>
          </a:prstGeom>
        </p:spPr>
      </p:pic>
      <p:sp>
        <p:nvSpPr>
          <p:cNvPr id="3" name="Text 1"/>
          <p:cNvSpPr/>
          <p:nvPr/>
        </p:nvSpPr>
        <p:spPr>
          <a:xfrm>
            <a:off x="793790" y="3970139"/>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In modern agriculture, one of the major challenges faced by farmers is inefficient water usage due to traditional irrigation methods and lack of real-time environmental data. To overcome these issues, an intelligent system is needed that monitors soil moisture, temperature, and weather conditions while optimizing water usage automatically. Our project integrates IoT technology with a rainwater harvesting system and drip irrigation to create a sustainable and efficient irrigation method.</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17" name="Graphic 16" descr="Target Audience with solid fill">
            <a:extLst>
              <a:ext uri="{FF2B5EF4-FFF2-40B4-BE49-F238E27FC236}">
                <a16:creationId xmlns:a16="http://schemas.microsoft.com/office/drawing/2014/main" id="{39ACB856-445E-8FF8-BD19-B9AEF8D2A3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2955" y="-1333105"/>
            <a:ext cx="6306426" cy="6306426"/>
          </a:xfrm>
          <a:prstGeom prst="rect">
            <a:avLst/>
          </a:prstGeom>
        </p:spPr>
      </p:pic>
      <p:sp>
        <p:nvSpPr>
          <p:cNvPr id="2" name="Text 0"/>
          <p:cNvSpPr/>
          <p:nvPr/>
        </p:nvSpPr>
        <p:spPr>
          <a:xfrm>
            <a:off x="793790" y="1585674"/>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312F2B"/>
                </a:solidFill>
                <a:latin typeface="Gelasio" pitchFamily="34" charset="0"/>
                <a:ea typeface="Gelasio" pitchFamily="34" charset="-122"/>
                <a:cs typeface="Gelasio" pitchFamily="34" charset="-120"/>
              </a:rPr>
              <a:t>Objectives</a:t>
            </a:r>
            <a:endParaRPr lang="en-US" sz="3550" dirty="0"/>
          </a:p>
        </p:txBody>
      </p:sp>
      <p:sp>
        <p:nvSpPr>
          <p:cNvPr id="3" name="Shape 1"/>
          <p:cNvSpPr/>
          <p:nvPr/>
        </p:nvSpPr>
        <p:spPr>
          <a:xfrm>
            <a:off x="793790" y="2606278"/>
            <a:ext cx="6407944" cy="1194673"/>
          </a:xfrm>
          <a:prstGeom prst="roundRect">
            <a:avLst>
              <a:gd name="adj" fmla="val 45568"/>
            </a:avLst>
          </a:prstGeom>
          <a:solidFill>
            <a:srgbClr val="E8E8E3"/>
          </a:solidFill>
          <a:ln w="7620">
            <a:solidFill>
              <a:srgbClr val="CECEC9"/>
            </a:solidFill>
            <a:prstDash val="solid"/>
          </a:ln>
        </p:spPr>
      </p:sp>
      <p:sp>
        <p:nvSpPr>
          <p:cNvPr id="4" name="Text 2"/>
          <p:cNvSpPr/>
          <p:nvPr/>
        </p:nvSpPr>
        <p:spPr>
          <a:xfrm>
            <a:off x="1028224" y="2840712"/>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To design an IoT-based system that monitors soil moisture and temperature in real-time.</a:t>
            </a:r>
            <a:endParaRPr lang="en-US" sz="1750" dirty="0"/>
          </a:p>
        </p:txBody>
      </p:sp>
      <p:sp>
        <p:nvSpPr>
          <p:cNvPr id="5" name="Shape 3"/>
          <p:cNvSpPr/>
          <p:nvPr/>
        </p:nvSpPr>
        <p:spPr>
          <a:xfrm>
            <a:off x="7428548" y="2606278"/>
            <a:ext cx="6408063" cy="1194673"/>
          </a:xfrm>
          <a:prstGeom prst="roundRect">
            <a:avLst>
              <a:gd name="adj" fmla="val 45568"/>
            </a:avLst>
          </a:prstGeom>
          <a:solidFill>
            <a:srgbClr val="E8E8E3"/>
          </a:solidFill>
          <a:ln w="7620">
            <a:solidFill>
              <a:srgbClr val="CECEC9"/>
            </a:solidFill>
            <a:prstDash val="solid"/>
          </a:ln>
        </p:spPr>
      </p:sp>
      <p:sp>
        <p:nvSpPr>
          <p:cNvPr id="6" name="Text 4"/>
          <p:cNvSpPr/>
          <p:nvPr/>
        </p:nvSpPr>
        <p:spPr>
          <a:xfrm>
            <a:off x="7662982" y="2840712"/>
            <a:ext cx="593919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To automate water release based on the moisture level and crop requirement.</a:t>
            </a:r>
            <a:endParaRPr lang="en-US" sz="1750" dirty="0"/>
          </a:p>
        </p:txBody>
      </p:sp>
      <p:sp>
        <p:nvSpPr>
          <p:cNvPr id="7" name="Shape 5"/>
          <p:cNvSpPr/>
          <p:nvPr/>
        </p:nvSpPr>
        <p:spPr>
          <a:xfrm>
            <a:off x="793790" y="4027765"/>
            <a:ext cx="6407944" cy="1194673"/>
          </a:xfrm>
          <a:prstGeom prst="roundRect">
            <a:avLst>
              <a:gd name="adj" fmla="val 45568"/>
            </a:avLst>
          </a:prstGeom>
          <a:solidFill>
            <a:srgbClr val="E8E8E3"/>
          </a:solidFill>
          <a:ln w="7620">
            <a:solidFill>
              <a:srgbClr val="CECEC9"/>
            </a:solidFill>
            <a:prstDash val="solid"/>
          </a:ln>
        </p:spPr>
      </p:sp>
      <p:sp>
        <p:nvSpPr>
          <p:cNvPr id="8" name="Text 6"/>
          <p:cNvSpPr/>
          <p:nvPr/>
        </p:nvSpPr>
        <p:spPr>
          <a:xfrm>
            <a:off x="1028224" y="4262199"/>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To integrate rainwater harvesting with an intelligent control mechanism.</a:t>
            </a:r>
            <a:endParaRPr lang="en-US" sz="1750" dirty="0"/>
          </a:p>
        </p:txBody>
      </p:sp>
      <p:sp>
        <p:nvSpPr>
          <p:cNvPr id="9" name="Shape 7"/>
          <p:cNvSpPr/>
          <p:nvPr/>
        </p:nvSpPr>
        <p:spPr>
          <a:xfrm>
            <a:off x="7428548" y="4027765"/>
            <a:ext cx="6408063" cy="1194673"/>
          </a:xfrm>
          <a:prstGeom prst="roundRect">
            <a:avLst>
              <a:gd name="adj" fmla="val 45568"/>
            </a:avLst>
          </a:prstGeom>
          <a:solidFill>
            <a:srgbClr val="E8E8E3"/>
          </a:solidFill>
          <a:ln w="7620">
            <a:solidFill>
              <a:srgbClr val="CECEC9"/>
            </a:solidFill>
            <a:prstDash val="solid"/>
          </a:ln>
        </p:spPr>
      </p:sp>
      <p:sp>
        <p:nvSpPr>
          <p:cNvPr id="10" name="Text 8"/>
          <p:cNvSpPr/>
          <p:nvPr/>
        </p:nvSpPr>
        <p:spPr>
          <a:xfrm>
            <a:off x="7662982" y="4262199"/>
            <a:ext cx="593919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To use Google Weather API to prevent water wastage during rainfall conditions.</a:t>
            </a:r>
            <a:endParaRPr lang="en-US" sz="1750" dirty="0"/>
          </a:p>
        </p:txBody>
      </p:sp>
      <p:sp>
        <p:nvSpPr>
          <p:cNvPr id="11" name="Shape 9"/>
          <p:cNvSpPr/>
          <p:nvPr/>
        </p:nvSpPr>
        <p:spPr>
          <a:xfrm>
            <a:off x="793790" y="5449252"/>
            <a:ext cx="6407944" cy="1194673"/>
          </a:xfrm>
          <a:prstGeom prst="roundRect">
            <a:avLst>
              <a:gd name="adj" fmla="val 45568"/>
            </a:avLst>
          </a:prstGeom>
          <a:solidFill>
            <a:srgbClr val="E8E8E3"/>
          </a:solidFill>
          <a:ln w="7620">
            <a:solidFill>
              <a:srgbClr val="CECEC9"/>
            </a:solidFill>
            <a:prstDash val="solid"/>
          </a:ln>
        </p:spPr>
      </p:sp>
      <p:sp>
        <p:nvSpPr>
          <p:cNvPr id="12" name="Text 10"/>
          <p:cNvSpPr/>
          <p:nvPr/>
        </p:nvSpPr>
        <p:spPr>
          <a:xfrm>
            <a:off x="1028224" y="5683687"/>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To provide farmers with live data and remote control through a mobile application.</a:t>
            </a:r>
            <a:endParaRPr lang="en-US" sz="1750" dirty="0"/>
          </a:p>
        </p:txBody>
      </p:sp>
      <p:sp>
        <p:nvSpPr>
          <p:cNvPr id="13" name="Shape 11"/>
          <p:cNvSpPr/>
          <p:nvPr/>
        </p:nvSpPr>
        <p:spPr>
          <a:xfrm>
            <a:off x="7428548" y="5449252"/>
            <a:ext cx="6408063" cy="1194673"/>
          </a:xfrm>
          <a:prstGeom prst="roundRect">
            <a:avLst>
              <a:gd name="adj" fmla="val 45568"/>
            </a:avLst>
          </a:prstGeom>
          <a:solidFill>
            <a:srgbClr val="E8E8E3"/>
          </a:solidFill>
          <a:ln w="7620">
            <a:solidFill>
              <a:srgbClr val="CECEC9"/>
            </a:solidFill>
            <a:prstDash val="solid"/>
          </a:ln>
        </p:spPr>
      </p:sp>
      <p:sp>
        <p:nvSpPr>
          <p:cNvPr id="14" name="Text 12"/>
          <p:cNvSpPr/>
          <p:nvPr/>
        </p:nvSpPr>
        <p:spPr>
          <a:xfrm>
            <a:off x="7662982" y="5683687"/>
            <a:ext cx="593919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To suggest suitable crops, fertilizers, and agricultural tips based on data analytics.</a:t>
            </a:r>
            <a:endParaRPr lang="en-US" sz="1750" dirty="0"/>
          </a:p>
        </p:txBody>
      </p:sp>
      <p:pic>
        <p:nvPicPr>
          <p:cNvPr id="15" name="Picture 14" descr="A close-up of a logo&#10;&#10;AI-generated content may be incorrect.">
            <a:extLst>
              <a:ext uri="{FF2B5EF4-FFF2-40B4-BE49-F238E27FC236}">
                <a16:creationId xmlns:a16="http://schemas.microsoft.com/office/drawing/2014/main" id="{1D264A47-E945-CAB6-4C31-C833EF71DF45}"/>
              </a:ext>
            </a:extLst>
          </p:cNvPr>
          <p:cNvPicPr>
            <a:picLocks noChangeAspect="1"/>
          </p:cNvPicPr>
          <p:nvPr/>
        </p:nvPicPr>
        <p:blipFill>
          <a:blip r:embed="rId5"/>
          <a:stretch>
            <a:fillRect/>
          </a:stretch>
        </p:blipFill>
        <p:spPr>
          <a:xfrm>
            <a:off x="12822382" y="7595736"/>
            <a:ext cx="1808018" cy="6338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595676"/>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312F2B"/>
                </a:solidFill>
                <a:latin typeface="Gelasio" pitchFamily="34" charset="0"/>
                <a:ea typeface="Gelasio" pitchFamily="34" charset="-122"/>
                <a:cs typeface="Gelasio" pitchFamily="34" charset="-120"/>
              </a:rPr>
              <a:t>Literature Review</a:t>
            </a:r>
            <a:endParaRPr lang="en-US" sz="2650" dirty="0"/>
          </a:p>
        </p:txBody>
      </p:sp>
      <p:sp>
        <p:nvSpPr>
          <p:cNvPr id="3" name="Shape 1"/>
          <p:cNvSpPr/>
          <p:nvPr/>
        </p:nvSpPr>
        <p:spPr>
          <a:xfrm>
            <a:off x="793790" y="2474595"/>
            <a:ext cx="6407944" cy="1966198"/>
          </a:xfrm>
          <a:prstGeom prst="roundRect">
            <a:avLst>
              <a:gd name="adj" fmla="val 7441"/>
            </a:avLst>
          </a:prstGeom>
          <a:solidFill>
            <a:srgbClr val="F5F0FF">
              <a:alpha val="95000"/>
            </a:srgbClr>
          </a:solidFill>
          <a:ln w="30480">
            <a:solidFill>
              <a:srgbClr val="CECEC9"/>
            </a:solidFill>
            <a:prstDash val="solid"/>
          </a:ln>
        </p:spPr>
      </p:sp>
      <p:sp>
        <p:nvSpPr>
          <p:cNvPr id="4" name="Shape 2"/>
          <p:cNvSpPr/>
          <p:nvPr/>
        </p:nvSpPr>
        <p:spPr>
          <a:xfrm>
            <a:off x="763310" y="2474595"/>
            <a:ext cx="121920" cy="1966198"/>
          </a:xfrm>
          <a:prstGeom prst="roundRect">
            <a:avLst>
              <a:gd name="adj" fmla="val 78139"/>
            </a:avLst>
          </a:prstGeom>
          <a:solidFill>
            <a:srgbClr val="E5E5E0"/>
          </a:solidFill>
          <a:ln/>
        </p:spPr>
      </p:sp>
      <p:sp>
        <p:nvSpPr>
          <p:cNvPr id="5" name="Text 3"/>
          <p:cNvSpPr/>
          <p:nvPr/>
        </p:nvSpPr>
        <p:spPr>
          <a:xfrm>
            <a:off x="1142524" y="2731889"/>
            <a:ext cx="5801916"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In 2020, a project titled 'Smart Irrigation System using IoT' focused only on soil moisture measurement but did not include rainwater harvesting or weather forecast integration.</a:t>
            </a:r>
            <a:endParaRPr lang="en-US" sz="1750" dirty="0"/>
          </a:p>
        </p:txBody>
      </p:sp>
      <p:sp>
        <p:nvSpPr>
          <p:cNvPr id="6" name="Shape 4"/>
          <p:cNvSpPr/>
          <p:nvPr/>
        </p:nvSpPr>
        <p:spPr>
          <a:xfrm>
            <a:off x="7428548" y="2474595"/>
            <a:ext cx="6408063" cy="1966198"/>
          </a:xfrm>
          <a:prstGeom prst="roundRect">
            <a:avLst>
              <a:gd name="adj" fmla="val 7441"/>
            </a:avLst>
          </a:prstGeom>
          <a:solidFill>
            <a:srgbClr val="F5F0FF">
              <a:alpha val="95000"/>
            </a:srgbClr>
          </a:solidFill>
          <a:ln w="30480">
            <a:solidFill>
              <a:srgbClr val="CECEC9"/>
            </a:solidFill>
            <a:prstDash val="solid"/>
          </a:ln>
        </p:spPr>
      </p:sp>
      <p:sp>
        <p:nvSpPr>
          <p:cNvPr id="7" name="Shape 5"/>
          <p:cNvSpPr/>
          <p:nvPr/>
        </p:nvSpPr>
        <p:spPr>
          <a:xfrm>
            <a:off x="7398067" y="2474595"/>
            <a:ext cx="121920" cy="1966198"/>
          </a:xfrm>
          <a:prstGeom prst="roundRect">
            <a:avLst>
              <a:gd name="adj" fmla="val 78139"/>
            </a:avLst>
          </a:prstGeom>
          <a:solidFill>
            <a:srgbClr val="E5E5E0"/>
          </a:solidFill>
          <a:ln/>
        </p:spPr>
      </p:sp>
      <p:sp>
        <p:nvSpPr>
          <p:cNvPr id="8" name="Text 6"/>
          <p:cNvSpPr/>
          <p:nvPr/>
        </p:nvSpPr>
        <p:spPr>
          <a:xfrm>
            <a:off x="7777282" y="2731889"/>
            <a:ext cx="580203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In 2021, 'Automated Agriculture System with ESP8266' provided IoT monitoring of soil and humidity but lacked the capability to connect with weather APIs or support decision-making for farmers.</a:t>
            </a:r>
            <a:endParaRPr lang="en-US" sz="1750" dirty="0"/>
          </a:p>
        </p:txBody>
      </p:sp>
      <p:sp>
        <p:nvSpPr>
          <p:cNvPr id="9" name="Shape 7"/>
          <p:cNvSpPr/>
          <p:nvPr/>
        </p:nvSpPr>
        <p:spPr>
          <a:xfrm>
            <a:off x="793790" y="4667607"/>
            <a:ext cx="6407944" cy="1966198"/>
          </a:xfrm>
          <a:prstGeom prst="roundRect">
            <a:avLst>
              <a:gd name="adj" fmla="val 7441"/>
            </a:avLst>
          </a:prstGeom>
          <a:solidFill>
            <a:srgbClr val="F5F0FF">
              <a:alpha val="95000"/>
            </a:srgbClr>
          </a:solidFill>
          <a:ln w="30480">
            <a:solidFill>
              <a:srgbClr val="CECEC9"/>
            </a:solidFill>
            <a:prstDash val="solid"/>
          </a:ln>
        </p:spPr>
      </p:sp>
      <p:sp>
        <p:nvSpPr>
          <p:cNvPr id="10" name="Shape 8"/>
          <p:cNvSpPr/>
          <p:nvPr/>
        </p:nvSpPr>
        <p:spPr>
          <a:xfrm>
            <a:off x="763310" y="4667607"/>
            <a:ext cx="121920" cy="1966198"/>
          </a:xfrm>
          <a:prstGeom prst="roundRect">
            <a:avLst>
              <a:gd name="adj" fmla="val 78139"/>
            </a:avLst>
          </a:prstGeom>
          <a:solidFill>
            <a:srgbClr val="E5E5E0"/>
          </a:solidFill>
          <a:ln/>
        </p:spPr>
      </p:sp>
      <p:sp>
        <p:nvSpPr>
          <p:cNvPr id="11" name="Text 9"/>
          <p:cNvSpPr/>
          <p:nvPr/>
        </p:nvSpPr>
        <p:spPr>
          <a:xfrm>
            <a:off x="1142524" y="4924901"/>
            <a:ext cx="5801916"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In 2022, 'IoT-enabled Smart Drip Irrigation' introduced water-efficient drip systems but did not utilize real-time weather data or integrate rainwater harvesting mechanisms.</a:t>
            </a:r>
            <a:endParaRPr lang="en-US" sz="1750" dirty="0"/>
          </a:p>
        </p:txBody>
      </p:sp>
      <p:sp>
        <p:nvSpPr>
          <p:cNvPr id="12" name="Shape 10"/>
          <p:cNvSpPr/>
          <p:nvPr/>
        </p:nvSpPr>
        <p:spPr>
          <a:xfrm>
            <a:off x="7428548" y="4667607"/>
            <a:ext cx="6408063" cy="1966198"/>
          </a:xfrm>
          <a:prstGeom prst="roundRect">
            <a:avLst>
              <a:gd name="adj" fmla="val 7441"/>
            </a:avLst>
          </a:prstGeom>
          <a:solidFill>
            <a:srgbClr val="F5F0FF">
              <a:alpha val="95000"/>
            </a:srgbClr>
          </a:solidFill>
          <a:ln w="30480">
            <a:solidFill>
              <a:srgbClr val="CECEC9"/>
            </a:solidFill>
            <a:prstDash val="solid"/>
          </a:ln>
        </p:spPr>
      </p:sp>
      <p:sp>
        <p:nvSpPr>
          <p:cNvPr id="13" name="Shape 11"/>
          <p:cNvSpPr/>
          <p:nvPr/>
        </p:nvSpPr>
        <p:spPr>
          <a:xfrm>
            <a:off x="7398067" y="4667607"/>
            <a:ext cx="121920" cy="1966198"/>
          </a:xfrm>
          <a:prstGeom prst="roundRect">
            <a:avLst>
              <a:gd name="adj" fmla="val 78139"/>
            </a:avLst>
          </a:prstGeom>
          <a:solidFill>
            <a:srgbClr val="E5E5E0"/>
          </a:solidFill>
          <a:ln/>
        </p:spPr>
      </p:sp>
      <p:sp>
        <p:nvSpPr>
          <p:cNvPr id="14" name="Text 12"/>
          <p:cNvSpPr/>
          <p:nvPr/>
        </p:nvSpPr>
        <p:spPr>
          <a:xfrm>
            <a:off x="7777282" y="4924901"/>
            <a:ext cx="580203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In contrast, our proposed system combines IoT sensors, weather prediction APIs, rainwater harvesting, and drip irrigation while offering real-time mobile control and smart agricultural suggestions.</a:t>
            </a:r>
            <a:endParaRPr lang="en-US" sz="1750" dirty="0"/>
          </a:p>
        </p:txBody>
      </p:sp>
      <p:pic>
        <p:nvPicPr>
          <p:cNvPr id="15" name="Picture 14" descr="A close-up of a logo&#10;&#10;AI-generated content may be incorrect.">
            <a:extLst>
              <a:ext uri="{FF2B5EF4-FFF2-40B4-BE49-F238E27FC236}">
                <a16:creationId xmlns:a16="http://schemas.microsoft.com/office/drawing/2014/main" id="{0D7194D8-C8AA-65A8-9C8F-8F01F796B512}"/>
              </a:ext>
            </a:extLst>
          </p:cNvPr>
          <p:cNvPicPr>
            <a:picLocks noChangeAspect="1"/>
          </p:cNvPicPr>
          <p:nvPr/>
        </p:nvPicPr>
        <p:blipFill>
          <a:blip r:embed="rId3"/>
          <a:stretch>
            <a:fillRect/>
          </a:stretch>
        </p:blipFill>
        <p:spPr>
          <a:xfrm>
            <a:off x="12822382" y="7595736"/>
            <a:ext cx="1808018" cy="633863"/>
          </a:xfrm>
          <a:prstGeom prst="rect">
            <a:avLst/>
          </a:prstGeom>
        </p:spPr>
      </p:pic>
      <p:pic>
        <p:nvPicPr>
          <p:cNvPr id="17" name="Graphic 16" descr="Books with solid fill">
            <a:extLst>
              <a:ext uri="{FF2B5EF4-FFF2-40B4-BE49-F238E27FC236}">
                <a16:creationId xmlns:a16="http://schemas.microsoft.com/office/drawing/2014/main" id="{507FDB5B-ED8E-3FFC-CDEF-2A376D030D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6282" y="1333381"/>
            <a:ext cx="914400" cy="9144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6206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Components Used</a:t>
            </a:r>
            <a:endParaRPr lang="en-US" sz="4450" dirty="0"/>
          </a:p>
        </p:txBody>
      </p:sp>
      <p:sp>
        <p:nvSpPr>
          <p:cNvPr id="3" name="Text 1"/>
          <p:cNvSpPr/>
          <p:nvPr/>
        </p:nvSpPr>
        <p:spPr>
          <a:xfrm>
            <a:off x="793790" y="251507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ESP32 Microcontroller</a:t>
            </a:r>
            <a:endParaRPr lang="en-US" sz="1750" dirty="0"/>
          </a:p>
        </p:txBody>
      </p:sp>
      <p:sp>
        <p:nvSpPr>
          <p:cNvPr id="4" name="Text 2"/>
          <p:cNvSpPr/>
          <p:nvPr/>
        </p:nvSpPr>
        <p:spPr>
          <a:xfrm>
            <a:off x="793790" y="295727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Capacitive Soil Moisture Sensor</a:t>
            </a:r>
            <a:endParaRPr lang="en-US" sz="1750" dirty="0"/>
          </a:p>
        </p:txBody>
      </p:sp>
      <p:sp>
        <p:nvSpPr>
          <p:cNvPr id="5" name="Text 3"/>
          <p:cNvSpPr/>
          <p:nvPr/>
        </p:nvSpPr>
        <p:spPr>
          <a:xfrm>
            <a:off x="793790" y="339947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DHT11/22 Temperature and Humidity Sensor</a:t>
            </a:r>
            <a:endParaRPr lang="en-US" sz="1750" dirty="0"/>
          </a:p>
        </p:txBody>
      </p:sp>
      <p:sp>
        <p:nvSpPr>
          <p:cNvPr id="6" name="Text 4"/>
          <p:cNvSpPr/>
          <p:nvPr/>
        </p:nvSpPr>
        <p:spPr>
          <a:xfrm>
            <a:off x="793790" y="384167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Relay Module</a:t>
            </a:r>
            <a:endParaRPr lang="en-US" sz="1750" dirty="0"/>
          </a:p>
        </p:txBody>
      </p:sp>
      <p:sp>
        <p:nvSpPr>
          <p:cNvPr id="7" name="Text 5"/>
          <p:cNvSpPr/>
          <p:nvPr/>
        </p:nvSpPr>
        <p:spPr>
          <a:xfrm>
            <a:off x="793790" y="428386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Water Pump</a:t>
            </a:r>
            <a:endParaRPr lang="en-US" sz="1750" dirty="0"/>
          </a:p>
        </p:txBody>
      </p:sp>
      <p:sp>
        <p:nvSpPr>
          <p:cNvPr id="8" name="Text 6"/>
          <p:cNvSpPr/>
          <p:nvPr/>
        </p:nvSpPr>
        <p:spPr>
          <a:xfrm>
            <a:off x="793790" y="472606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Silicon tube(3.3mm)</a:t>
            </a:r>
            <a:endParaRPr lang="en-US" sz="1750" dirty="0"/>
          </a:p>
        </p:txBody>
      </p:sp>
      <p:sp>
        <p:nvSpPr>
          <p:cNvPr id="9" name="Text 7"/>
          <p:cNvSpPr/>
          <p:nvPr/>
        </p:nvSpPr>
        <p:spPr>
          <a:xfrm>
            <a:off x="793790" y="516826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Power Supply(Arduino&amp;ESP32)</a:t>
            </a:r>
            <a:endParaRPr lang="en-US" sz="1750" dirty="0"/>
          </a:p>
        </p:txBody>
      </p:sp>
      <p:sp>
        <p:nvSpPr>
          <p:cNvPr id="10" name="Text 8"/>
          <p:cNvSpPr/>
          <p:nvPr/>
        </p:nvSpPr>
        <p:spPr>
          <a:xfrm>
            <a:off x="793790" y="56104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Soldered PCB Board</a:t>
            </a:r>
            <a:endParaRPr lang="en-US" sz="1750" dirty="0"/>
          </a:p>
        </p:txBody>
      </p:sp>
      <p:sp>
        <p:nvSpPr>
          <p:cNvPr id="11" name="Text 9"/>
          <p:cNvSpPr/>
          <p:nvPr/>
        </p:nvSpPr>
        <p:spPr>
          <a:xfrm>
            <a:off x="793790" y="605266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Jumper Wires</a:t>
            </a:r>
            <a:endParaRPr lang="en-US" sz="1750" dirty="0"/>
          </a:p>
        </p:txBody>
      </p:sp>
      <p:sp>
        <p:nvSpPr>
          <p:cNvPr id="12" name="Text 10"/>
          <p:cNvSpPr/>
          <p:nvPr/>
        </p:nvSpPr>
        <p:spPr>
          <a:xfrm>
            <a:off x="793790" y="649485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Breadboard</a:t>
            </a:r>
            <a:endParaRPr lang="en-US" sz="1750" dirty="0"/>
          </a:p>
        </p:txBody>
      </p:sp>
      <p:pic>
        <p:nvPicPr>
          <p:cNvPr id="13" name="Image 0" descr="preencoded.png"/>
          <p:cNvPicPr>
            <a:picLocks noChangeAspect="1"/>
          </p:cNvPicPr>
          <p:nvPr/>
        </p:nvPicPr>
        <p:blipFill>
          <a:blip r:embed="rId3"/>
          <a:stretch>
            <a:fillRect/>
          </a:stretch>
        </p:blipFill>
        <p:spPr>
          <a:xfrm>
            <a:off x="8403193" y="2269451"/>
            <a:ext cx="4637365" cy="41461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descr="A close-up of a logo&#10;&#10;AI-generated content may be incorrect.">
            <a:extLst>
              <a:ext uri="{FF2B5EF4-FFF2-40B4-BE49-F238E27FC236}">
                <a16:creationId xmlns:a16="http://schemas.microsoft.com/office/drawing/2014/main" id="{277250A8-D86E-3969-58EB-4734C08D2D89}"/>
              </a:ext>
            </a:extLst>
          </p:cNvPr>
          <p:cNvPicPr>
            <a:picLocks noChangeAspect="1"/>
          </p:cNvPicPr>
          <p:nvPr/>
        </p:nvPicPr>
        <p:blipFill>
          <a:blip r:embed="rId4"/>
          <a:stretch>
            <a:fillRect/>
          </a:stretch>
        </p:blipFill>
        <p:spPr>
          <a:xfrm>
            <a:off x="12822382" y="7595736"/>
            <a:ext cx="1808018" cy="6338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0" y="1764453"/>
            <a:ext cx="5486400" cy="4436918"/>
          </a:xfrm>
          <a:prstGeom prst="rect">
            <a:avLst/>
          </a:prstGeom>
          <a:ln>
            <a:noFill/>
          </a:ln>
          <a:effectLst>
            <a:softEdge rad="112500"/>
          </a:effectLst>
        </p:spPr>
      </p:pic>
      <p:sp>
        <p:nvSpPr>
          <p:cNvPr id="4" name="Text 0"/>
          <p:cNvSpPr/>
          <p:nvPr/>
        </p:nvSpPr>
        <p:spPr>
          <a:xfrm>
            <a:off x="6280190" y="2028111"/>
            <a:ext cx="4536519" cy="566976"/>
          </a:xfrm>
          <a:prstGeom prst="rect">
            <a:avLst/>
          </a:prstGeom>
          <a:noFill/>
          <a:ln/>
        </p:spPr>
        <p:txBody>
          <a:bodyPr wrap="none" lIns="0" tIns="0" rIns="0" bIns="0" rtlCol="0" anchor="t"/>
          <a:lstStyle/>
          <a:p>
            <a:pPr marL="0" indent="0" algn="l">
              <a:lnSpc>
                <a:spcPts val="4450"/>
              </a:lnSpc>
              <a:buNone/>
            </a:pPr>
            <a:r>
              <a:rPr lang="en-US" sz="3550" u="sng" dirty="0">
                <a:solidFill>
                  <a:srgbClr val="312F2B"/>
                </a:solidFill>
                <a:latin typeface="Gelasio" pitchFamily="34" charset="0"/>
                <a:ea typeface="Gelasio" pitchFamily="34" charset="-122"/>
                <a:cs typeface="Gelasio" pitchFamily="34" charset="-120"/>
              </a:rPr>
              <a:t>Working of the model</a:t>
            </a:r>
            <a:endParaRPr lang="en-US" sz="3550" dirty="0"/>
          </a:p>
        </p:txBody>
      </p:sp>
      <p:sp>
        <p:nvSpPr>
          <p:cNvPr id="5" name="Text 1"/>
          <p:cNvSpPr/>
          <p:nvPr/>
        </p:nvSpPr>
        <p:spPr>
          <a:xfrm>
            <a:off x="6280190" y="2935248"/>
            <a:ext cx="7556421" cy="326612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The system uses sensors such as DHT11 for temperature and humidity, and capacitive soil moisture sensors for real-time data collection. The ESP8266 microcontroller transmits the collected data to the IoT cloud and the farmer's mobile application. A rainwater harvesting tank is connected with the irrigation unit, which releases water based on soil moisture data. The system also checks weather forecasts via Google Weather API — if rainfall is predicted, irrigation is paused to conserve water. All operations are visualized and controlled through the IoT mobile app, allowing farmers to monitor and manage irrigation remotely.</a:t>
            </a:r>
            <a:endParaRPr lang="en-US" sz="1750" dirty="0"/>
          </a:p>
        </p:txBody>
      </p:sp>
      <p:pic>
        <p:nvPicPr>
          <p:cNvPr id="6" name="Picture 5" descr="A close-up of a logo&#10;&#10;AI-generated content may be incorrect.">
            <a:extLst>
              <a:ext uri="{FF2B5EF4-FFF2-40B4-BE49-F238E27FC236}">
                <a16:creationId xmlns:a16="http://schemas.microsoft.com/office/drawing/2014/main" id="{42BCA508-5FFD-9302-D64B-B4B096EA1BF3}"/>
              </a:ext>
            </a:extLst>
          </p:cNvPr>
          <p:cNvPicPr>
            <a:picLocks noChangeAspect="1"/>
          </p:cNvPicPr>
          <p:nvPr/>
        </p:nvPicPr>
        <p:blipFill>
          <a:blip r:embed="rId4"/>
          <a:stretch>
            <a:fillRect/>
          </a:stretch>
        </p:blipFill>
        <p:spPr>
          <a:xfrm>
            <a:off x="12822382" y="7595736"/>
            <a:ext cx="1808018" cy="6338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3" name="WhatsApp Video 2025-11-16 at 22.30.26 (1)">
            <a:hlinkClick r:id="" action="ppaction://media"/>
            <a:extLst>
              <a:ext uri="{FF2B5EF4-FFF2-40B4-BE49-F238E27FC236}">
                <a16:creationId xmlns:a16="http://schemas.microsoft.com/office/drawing/2014/main" id="{EE3B9CE1-1929-D03F-BEF7-B039157683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8210" y="278828"/>
            <a:ext cx="5195453" cy="6786990"/>
          </a:xfrm>
          <a:prstGeom prst="rect">
            <a:avLst/>
          </a:prstGeom>
          <a:ln>
            <a:noFill/>
          </a:ln>
          <a:effectLst>
            <a:outerShdw blurRad="190500" algn="tl" rotWithShape="0">
              <a:srgbClr val="000000">
                <a:alpha val="70000"/>
              </a:srgbClr>
            </a:outerShdw>
          </a:effectLst>
        </p:spPr>
      </p:pic>
      <p:pic>
        <p:nvPicPr>
          <p:cNvPr id="4" name="Picture 3" descr="A close-up of a logo&#10;&#10;AI-generated content may be incorrect.">
            <a:extLst>
              <a:ext uri="{FF2B5EF4-FFF2-40B4-BE49-F238E27FC236}">
                <a16:creationId xmlns:a16="http://schemas.microsoft.com/office/drawing/2014/main" id="{4D9C491C-24D4-B483-EF1F-016B18D0EF9F}"/>
              </a:ext>
            </a:extLst>
          </p:cNvPr>
          <p:cNvPicPr>
            <a:picLocks noChangeAspect="1"/>
          </p:cNvPicPr>
          <p:nvPr/>
        </p:nvPicPr>
        <p:blipFill>
          <a:blip r:embed="rId6"/>
          <a:stretch>
            <a:fillRect/>
          </a:stretch>
        </p:blipFill>
        <p:spPr>
          <a:xfrm>
            <a:off x="12822382" y="7595736"/>
            <a:ext cx="1808018" cy="633863"/>
          </a:xfrm>
          <a:prstGeom prst="rect">
            <a:avLst/>
          </a:prstGeom>
        </p:spPr>
      </p:pic>
      <p:sp>
        <p:nvSpPr>
          <p:cNvPr id="5" name="TextBox 4">
            <a:extLst>
              <a:ext uri="{FF2B5EF4-FFF2-40B4-BE49-F238E27FC236}">
                <a16:creationId xmlns:a16="http://schemas.microsoft.com/office/drawing/2014/main" id="{7609835A-33BF-1965-1EF9-FD84F6ED4555}"/>
              </a:ext>
            </a:extLst>
          </p:cNvPr>
          <p:cNvSpPr txBox="1"/>
          <p:nvPr/>
        </p:nvSpPr>
        <p:spPr>
          <a:xfrm>
            <a:off x="8854633" y="495351"/>
            <a:ext cx="2967992" cy="646331"/>
          </a:xfrm>
          <a:prstGeom prst="rect">
            <a:avLst/>
          </a:prstGeom>
          <a:noFill/>
        </p:spPr>
        <p:txBody>
          <a:bodyPr wrap="none" rtlCol="0">
            <a:spAutoFit/>
          </a:bodyPr>
          <a:lstStyle/>
          <a:p>
            <a:r>
              <a:rPr lang="en-US" sz="3600" dirty="0"/>
              <a:t>Working Flow </a:t>
            </a:r>
          </a:p>
        </p:txBody>
      </p:sp>
      <p:cxnSp>
        <p:nvCxnSpPr>
          <p:cNvPr id="6" name="Connector: Elbow 5">
            <a:extLst>
              <a:ext uri="{FF2B5EF4-FFF2-40B4-BE49-F238E27FC236}">
                <a16:creationId xmlns:a16="http://schemas.microsoft.com/office/drawing/2014/main" id="{CD76F350-518F-6FB5-20BE-D911A99C9A75}"/>
              </a:ext>
            </a:extLst>
          </p:cNvPr>
          <p:cNvCxnSpPr>
            <a:cxnSpLocks/>
            <a:stCxn id="7" idx="3"/>
          </p:cNvCxnSpPr>
          <p:nvPr/>
        </p:nvCxnSpPr>
        <p:spPr>
          <a:xfrm>
            <a:off x="7441671" y="1847212"/>
            <a:ext cx="434638" cy="5323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FCFEDE6-47C6-E1F9-0BE2-965DF01849C0}"/>
              </a:ext>
            </a:extLst>
          </p:cNvPr>
          <p:cNvSpPr txBox="1"/>
          <p:nvPr/>
        </p:nvSpPr>
        <p:spPr>
          <a:xfrm>
            <a:off x="6619010" y="1662546"/>
            <a:ext cx="822661" cy="369332"/>
          </a:xfrm>
          <a:prstGeom prst="rect">
            <a:avLst/>
          </a:prstGeom>
          <a:noFill/>
        </p:spPr>
        <p:txBody>
          <a:bodyPr wrap="none" rtlCol="0">
            <a:spAutoFit/>
          </a:bodyPr>
          <a:lstStyle/>
          <a:p>
            <a:r>
              <a:rPr lang="en-US" dirty="0"/>
              <a:t>Sensor</a:t>
            </a:r>
          </a:p>
        </p:txBody>
      </p:sp>
      <p:sp>
        <p:nvSpPr>
          <p:cNvPr id="10" name="TextBox 9">
            <a:extLst>
              <a:ext uri="{FF2B5EF4-FFF2-40B4-BE49-F238E27FC236}">
                <a16:creationId xmlns:a16="http://schemas.microsoft.com/office/drawing/2014/main" id="{8B601344-64C4-789D-407C-F816C4D1CF97}"/>
              </a:ext>
            </a:extLst>
          </p:cNvPr>
          <p:cNvSpPr txBox="1"/>
          <p:nvPr/>
        </p:nvSpPr>
        <p:spPr>
          <a:xfrm>
            <a:off x="7499443" y="2379518"/>
            <a:ext cx="753732" cy="369332"/>
          </a:xfrm>
          <a:prstGeom prst="rect">
            <a:avLst/>
          </a:prstGeom>
          <a:noFill/>
        </p:spPr>
        <p:txBody>
          <a:bodyPr wrap="none" rtlCol="0">
            <a:spAutoFit/>
          </a:bodyPr>
          <a:lstStyle/>
          <a:p>
            <a:r>
              <a:rPr lang="en-US" dirty="0"/>
              <a:t>ESP32</a:t>
            </a:r>
          </a:p>
        </p:txBody>
      </p:sp>
      <p:sp>
        <p:nvSpPr>
          <p:cNvPr id="11" name="TextBox 10">
            <a:extLst>
              <a:ext uri="{FF2B5EF4-FFF2-40B4-BE49-F238E27FC236}">
                <a16:creationId xmlns:a16="http://schemas.microsoft.com/office/drawing/2014/main" id="{19409972-0152-6B64-4947-1DB2D198E345}"/>
              </a:ext>
            </a:extLst>
          </p:cNvPr>
          <p:cNvSpPr txBox="1"/>
          <p:nvPr/>
        </p:nvSpPr>
        <p:spPr>
          <a:xfrm>
            <a:off x="10796155" y="3595255"/>
            <a:ext cx="1690078" cy="369332"/>
          </a:xfrm>
          <a:prstGeom prst="rect">
            <a:avLst/>
          </a:prstGeom>
          <a:noFill/>
        </p:spPr>
        <p:txBody>
          <a:bodyPr wrap="none" rtlCol="0">
            <a:spAutoFit/>
          </a:bodyPr>
          <a:lstStyle/>
          <a:p>
            <a:r>
              <a:rPr lang="en-US" dirty="0"/>
              <a:t>Threshold Logic</a:t>
            </a:r>
          </a:p>
        </p:txBody>
      </p:sp>
      <p:sp>
        <p:nvSpPr>
          <p:cNvPr id="12" name="TextBox 11">
            <a:extLst>
              <a:ext uri="{FF2B5EF4-FFF2-40B4-BE49-F238E27FC236}">
                <a16:creationId xmlns:a16="http://schemas.microsoft.com/office/drawing/2014/main" id="{C2C43A39-2B3B-8B35-734C-E455CDD8D673}"/>
              </a:ext>
            </a:extLst>
          </p:cNvPr>
          <p:cNvSpPr txBox="1"/>
          <p:nvPr/>
        </p:nvSpPr>
        <p:spPr>
          <a:xfrm>
            <a:off x="12782257" y="4312228"/>
            <a:ext cx="1629933" cy="369332"/>
          </a:xfrm>
          <a:prstGeom prst="rect">
            <a:avLst/>
          </a:prstGeom>
          <a:noFill/>
        </p:spPr>
        <p:txBody>
          <a:bodyPr wrap="none" rtlCol="0">
            <a:spAutoFit/>
          </a:bodyPr>
          <a:lstStyle/>
          <a:p>
            <a:r>
              <a:rPr lang="en-US" dirty="0"/>
              <a:t>Pump Irrigation</a:t>
            </a:r>
          </a:p>
        </p:txBody>
      </p:sp>
      <p:sp>
        <p:nvSpPr>
          <p:cNvPr id="13" name="TextBox 12">
            <a:extLst>
              <a:ext uri="{FF2B5EF4-FFF2-40B4-BE49-F238E27FC236}">
                <a16:creationId xmlns:a16="http://schemas.microsoft.com/office/drawing/2014/main" id="{67CBA4E3-235E-D7AB-DB1F-B26A38853417}"/>
              </a:ext>
            </a:extLst>
          </p:cNvPr>
          <p:cNvSpPr txBox="1"/>
          <p:nvPr/>
        </p:nvSpPr>
        <p:spPr>
          <a:xfrm>
            <a:off x="8854633" y="2949557"/>
            <a:ext cx="1771650" cy="369332"/>
          </a:xfrm>
          <a:prstGeom prst="rect">
            <a:avLst/>
          </a:prstGeom>
          <a:noFill/>
        </p:spPr>
        <p:txBody>
          <a:bodyPr wrap="square" rtlCol="0">
            <a:spAutoFit/>
          </a:bodyPr>
          <a:lstStyle/>
          <a:p>
            <a:r>
              <a:rPr lang="en-US" dirty="0"/>
              <a:t>Relay ON/OFF</a:t>
            </a:r>
          </a:p>
        </p:txBody>
      </p:sp>
      <p:cxnSp>
        <p:nvCxnSpPr>
          <p:cNvPr id="15" name="Connector: Elbow 14">
            <a:extLst>
              <a:ext uri="{FF2B5EF4-FFF2-40B4-BE49-F238E27FC236}">
                <a16:creationId xmlns:a16="http://schemas.microsoft.com/office/drawing/2014/main" id="{A6579339-DEE1-38C1-8465-7391F04E0857}"/>
              </a:ext>
            </a:extLst>
          </p:cNvPr>
          <p:cNvCxnSpPr>
            <a:stCxn id="10" idx="2"/>
            <a:endCxn id="13" idx="1"/>
          </p:cNvCxnSpPr>
          <p:nvPr/>
        </p:nvCxnSpPr>
        <p:spPr>
          <a:xfrm rot="16200000" flipH="1">
            <a:off x="8172785" y="2452374"/>
            <a:ext cx="385373" cy="9783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94D54073-AF0A-D766-8036-94F508F31F31}"/>
              </a:ext>
            </a:extLst>
          </p:cNvPr>
          <p:cNvCxnSpPr>
            <a:cxnSpLocks/>
            <a:stCxn id="13" idx="2"/>
            <a:endCxn id="11" idx="1"/>
          </p:cNvCxnSpPr>
          <p:nvPr/>
        </p:nvCxnSpPr>
        <p:spPr>
          <a:xfrm rot="16200000" flipH="1">
            <a:off x="10000237" y="3059109"/>
            <a:ext cx="536138" cy="10556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4E8EAAE4-4B8A-8428-CB69-DAAFF98012B3}"/>
              </a:ext>
            </a:extLst>
          </p:cNvPr>
          <p:cNvCxnSpPr>
            <a:endCxn id="12" idx="1"/>
          </p:cNvCxnSpPr>
          <p:nvPr/>
        </p:nvCxnSpPr>
        <p:spPr>
          <a:xfrm>
            <a:off x="11700164" y="4114800"/>
            <a:ext cx="1082093" cy="3820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51034" y="1574240"/>
            <a:ext cx="4650819" cy="581263"/>
          </a:xfrm>
          <a:prstGeom prst="rect">
            <a:avLst/>
          </a:prstGeom>
          <a:noFill/>
          <a:ln/>
        </p:spPr>
        <p:txBody>
          <a:bodyPr wrap="none" lIns="0" tIns="0" rIns="0" bIns="0" rtlCol="0" anchor="t"/>
          <a:lstStyle/>
          <a:p>
            <a:pPr marL="0" indent="0" algn="l">
              <a:lnSpc>
                <a:spcPts val="4550"/>
              </a:lnSpc>
              <a:buNone/>
            </a:pPr>
            <a:r>
              <a:rPr lang="en-US" sz="3650" b="1" dirty="0">
                <a:solidFill>
                  <a:srgbClr val="312F2B"/>
                </a:solidFill>
                <a:latin typeface="Gelasio" pitchFamily="34" charset="0"/>
                <a:ea typeface="Gelasio" pitchFamily="34" charset="-122"/>
                <a:cs typeface="Gelasio" pitchFamily="34" charset="-120"/>
              </a:rPr>
              <a:t>Logic flow diagram</a:t>
            </a:r>
            <a:endParaRPr lang="en-US" sz="3650" b="1" dirty="0"/>
          </a:p>
        </p:txBody>
      </p:sp>
      <p:pic>
        <p:nvPicPr>
          <p:cNvPr id="3" name="Image 0" descr="preencoded.png"/>
          <p:cNvPicPr>
            <a:picLocks noChangeAspect="1"/>
          </p:cNvPicPr>
          <p:nvPr/>
        </p:nvPicPr>
        <p:blipFill>
          <a:blip r:embed="rId3"/>
          <a:stretch>
            <a:fillRect/>
          </a:stretch>
        </p:blipFill>
        <p:spPr>
          <a:xfrm>
            <a:off x="2166223" y="1464826"/>
            <a:ext cx="10297835" cy="7096601"/>
          </a:xfrm>
          <a:prstGeom prst="rect">
            <a:avLst/>
          </a:prstGeom>
        </p:spPr>
      </p:pic>
      <p:sp>
        <p:nvSpPr>
          <p:cNvPr id="4" name="Text 1"/>
          <p:cNvSpPr/>
          <p:nvPr/>
        </p:nvSpPr>
        <p:spPr>
          <a:xfrm>
            <a:off x="2424162" y="5880584"/>
            <a:ext cx="2814106" cy="374853"/>
          </a:xfrm>
          <a:prstGeom prst="rect">
            <a:avLst/>
          </a:prstGeom>
          <a:noFill/>
          <a:ln/>
        </p:spPr>
        <p:txBody>
          <a:bodyPr wrap="none" lIns="0" tIns="0" rIns="0" bIns="0" rtlCol="0" anchor="t"/>
          <a:lstStyle/>
          <a:p>
            <a:pPr marL="0" indent="0" algn="ctr">
              <a:lnSpc>
                <a:spcPts val="1650"/>
              </a:lnSpc>
              <a:buNone/>
            </a:pPr>
            <a:r>
              <a:rPr lang="en-US" sz="1350" dirty="0">
                <a:solidFill>
                  <a:srgbClr val="272525"/>
                </a:solidFill>
                <a:latin typeface="Gelasio" pitchFamily="34" charset="0"/>
                <a:ea typeface="Gelasio" pitchFamily="34" charset="-122"/>
                <a:cs typeface="Gelasio" pitchFamily="34" charset="-120"/>
              </a:rPr>
              <a:t>Sensors</a:t>
            </a:r>
            <a:endParaRPr lang="en-US" sz="1350" dirty="0"/>
          </a:p>
        </p:txBody>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25983" y="4072750"/>
            <a:ext cx="666406" cy="666406"/>
          </a:xfrm>
          <a:prstGeom prst="rect">
            <a:avLst/>
          </a:prstGeom>
        </p:spPr>
      </p:pic>
      <p:sp>
        <p:nvSpPr>
          <p:cNvPr id="6" name="Text 2"/>
          <p:cNvSpPr/>
          <p:nvPr/>
        </p:nvSpPr>
        <p:spPr>
          <a:xfrm>
            <a:off x="4822182" y="2900501"/>
            <a:ext cx="2905529" cy="374853"/>
          </a:xfrm>
          <a:prstGeom prst="rect">
            <a:avLst/>
          </a:prstGeom>
          <a:noFill/>
          <a:ln/>
        </p:spPr>
        <p:txBody>
          <a:bodyPr wrap="none" lIns="0" tIns="0" rIns="0" bIns="0" rtlCol="0" anchor="t"/>
          <a:lstStyle/>
          <a:p>
            <a:pPr marL="0" indent="0" algn="ctr">
              <a:lnSpc>
                <a:spcPts val="1650"/>
              </a:lnSpc>
              <a:buNone/>
            </a:pPr>
            <a:r>
              <a:rPr lang="en-US" sz="1350" dirty="0">
                <a:solidFill>
                  <a:srgbClr val="272525"/>
                </a:solidFill>
                <a:latin typeface="Gelasio" pitchFamily="34" charset="0"/>
                <a:ea typeface="Gelasio" pitchFamily="34" charset="-122"/>
                <a:cs typeface="Gelasio" pitchFamily="34" charset="-120"/>
              </a:rPr>
              <a:t>Data Wire</a:t>
            </a:r>
            <a:endParaRPr lang="en-US" sz="135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2450" y="4479049"/>
            <a:ext cx="666406" cy="666406"/>
          </a:xfrm>
          <a:prstGeom prst="rect">
            <a:avLst/>
          </a:prstGeom>
        </p:spPr>
      </p:pic>
      <p:sp>
        <p:nvSpPr>
          <p:cNvPr id="8" name="Text 3"/>
          <p:cNvSpPr/>
          <p:nvPr/>
        </p:nvSpPr>
        <p:spPr>
          <a:xfrm>
            <a:off x="6772668" y="6753367"/>
            <a:ext cx="2814107" cy="374853"/>
          </a:xfrm>
          <a:prstGeom prst="rect">
            <a:avLst/>
          </a:prstGeom>
          <a:noFill/>
          <a:ln/>
        </p:spPr>
        <p:txBody>
          <a:bodyPr wrap="none" lIns="0" tIns="0" rIns="0" bIns="0" rtlCol="0" anchor="t"/>
          <a:lstStyle/>
          <a:p>
            <a:pPr marL="0" indent="0" algn="ctr">
              <a:lnSpc>
                <a:spcPts val="1650"/>
              </a:lnSpc>
              <a:buNone/>
            </a:pPr>
            <a:r>
              <a:rPr lang="en-US" sz="1350" dirty="0">
                <a:solidFill>
                  <a:srgbClr val="272525"/>
                </a:solidFill>
                <a:latin typeface="Gelasio" pitchFamily="34" charset="0"/>
                <a:ea typeface="Gelasio" pitchFamily="34" charset="-122"/>
                <a:cs typeface="Gelasio" pitchFamily="34" charset="-120"/>
              </a:rPr>
              <a:t>Cloud &amp; API</a:t>
            </a:r>
            <a:endParaRPr lang="en-US" sz="1350" dirty="0"/>
          </a:p>
        </p:txBody>
      </p:sp>
      <p:pic>
        <p:nvPicPr>
          <p:cNvPr id="9"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39125" y="4885349"/>
            <a:ext cx="666406" cy="666406"/>
          </a:xfrm>
          <a:prstGeom prst="rect">
            <a:avLst/>
          </a:prstGeom>
        </p:spPr>
      </p:pic>
      <p:sp>
        <p:nvSpPr>
          <p:cNvPr id="10" name="Text 4"/>
          <p:cNvSpPr/>
          <p:nvPr/>
        </p:nvSpPr>
        <p:spPr>
          <a:xfrm>
            <a:off x="9270648" y="3684986"/>
            <a:ext cx="2814106" cy="374853"/>
          </a:xfrm>
          <a:prstGeom prst="rect">
            <a:avLst/>
          </a:prstGeom>
          <a:noFill/>
          <a:ln/>
        </p:spPr>
        <p:txBody>
          <a:bodyPr wrap="none" lIns="0" tIns="0" rIns="0" bIns="0" rtlCol="0" anchor="t"/>
          <a:lstStyle/>
          <a:p>
            <a:pPr marL="0" indent="0" algn="ctr">
              <a:lnSpc>
                <a:spcPts val="1650"/>
              </a:lnSpc>
              <a:buNone/>
            </a:pPr>
            <a:r>
              <a:rPr lang="en-US" sz="1350" dirty="0">
                <a:solidFill>
                  <a:srgbClr val="272525"/>
                </a:solidFill>
                <a:latin typeface="Gelasio" pitchFamily="34" charset="0"/>
                <a:ea typeface="Gelasio" pitchFamily="34" charset="-122"/>
                <a:cs typeface="Gelasio" pitchFamily="34" charset="-120"/>
              </a:rPr>
              <a:t>Irrigation Control</a:t>
            </a:r>
            <a:endParaRPr lang="en-US" sz="1350" dirty="0"/>
          </a:p>
        </p:txBody>
      </p:sp>
      <p:pic>
        <p:nvPicPr>
          <p:cNvPr id="11"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81164" y="5321636"/>
            <a:ext cx="666406" cy="666406"/>
          </a:xfrm>
          <a:prstGeom prst="rect">
            <a:avLst/>
          </a:prstGeom>
        </p:spPr>
      </p:pic>
      <p:pic>
        <p:nvPicPr>
          <p:cNvPr id="12" name="Picture 11" descr="A close-up of a logo&#10;&#10;AI-generated content may be incorrect.">
            <a:extLst>
              <a:ext uri="{FF2B5EF4-FFF2-40B4-BE49-F238E27FC236}">
                <a16:creationId xmlns:a16="http://schemas.microsoft.com/office/drawing/2014/main" id="{0A3D9400-8461-2A34-1766-869B73FDC013}"/>
              </a:ext>
            </a:extLst>
          </p:cNvPr>
          <p:cNvPicPr>
            <a:picLocks noChangeAspect="1"/>
          </p:cNvPicPr>
          <p:nvPr/>
        </p:nvPicPr>
        <p:blipFill>
          <a:blip r:embed="rId12"/>
          <a:stretch>
            <a:fillRect/>
          </a:stretch>
        </p:blipFill>
        <p:spPr>
          <a:xfrm>
            <a:off x="12822382" y="7595736"/>
            <a:ext cx="1808018" cy="6338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Gallery</Template>
  <TotalTime>111</TotalTime>
  <Words>660</Words>
  <Application>Microsoft Office PowerPoint</Application>
  <PresentationFormat>Custom</PresentationFormat>
  <Paragraphs>80</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Lato</vt:lpstr>
      <vt:lpstr>Gill Sans MT</vt:lpstr>
      <vt:lpstr>Gelasio</vt:lpstr>
      <vt:lpstr>Arial</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Hrishi Rai</cp:lastModifiedBy>
  <cp:revision>8</cp:revision>
  <dcterms:created xsi:type="dcterms:W3CDTF">2025-11-16T18:28:38Z</dcterms:created>
  <dcterms:modified xsi:type="dcterms:W3CDTF">2025-11-20T04:50:09Z</dcterms:modified>
</cp:coreProperties>
</file>